
<file path=[Content_Types].xml><?xml version="1.0" encoding="utf-8"?>
<Types xmlns="http://schemas.openxmlformats.org/package/2006/content-types">
  <Default Extension="bin" ContentType="application/vnd.openxmlformats-officedocument.oleObject"/>
  <Default Extension="png" ContentType="image/png"/>
  <Default Extension="rels" ContentType="application/vnd.openxmlformats-package.relationships+xml"/>
  <Default Extension="wmf" ContentType="image/x-wmf"/>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Masters/slideMaster1.xml" ContentType="application/vnd.openxmlformats-officedocument.presentationml.slideMaster+xml"/>
  <Override PartName="/ppt/notesSlides/notesSlide10.xml" ContentType="application/vnd.openxmlformats-officedocument.presentationml.notes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27.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8.xml" ContentType="application/vnd.openxmlformats-officedocument.presentationml.notesSlide+xml"/>
  <Override PartName="/ppt/notesSlides/notesSlide25.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24.xml" ContentType="application/vnd.openxmlformats-officedocument.presentationml.notesSlide+xml"/>
  <Override PartName="/ppt/notesSlides/notesSlide26.xml" ContentType="application/vnd.openxmlformats-officedocument.presentationml.notesSlide+xml"/>
  <Override PartName="/ppt/notesSlides/notesSlide23.xml" ContentType="application/vnd.openxmlformats-officedocument.presentationml.notes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docProps/core.xml" ContentType="application/vnd.openxmlformats-package.core-properties+xml"/>
  <Override PartName="/docProps/app.xml" ContentType="application/vnd.openxmlformats-officedocument.extended-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32"/>
  </p:notesMasterIdLst>
  <p:sldIdLst>
    <p:sldId id="256" r:id="rId2"/>
    <p:sldId id="257" r:id="rId3"/>
    <p:sldId id="258" r:id="rId4"/>
    <p:sldId id="259" r:id="rId5"/>
    <p:sldId id="260" r:id="rId6"/>
    <p:sldId id="261" r:id="rId7"/>
    <p:sldId id="262" r:id="rId8"/>
    <p:sldId id="263" r:id="rId9"/>
    <p:sldId id="264" r:id="rId10"/>
    <p:sldId id="265" r:id="rId11"/>
    <p:sldId id="266" r:id="rId12"/>
    <p:sldId id="290" r:id="rId13"/>
    <p:sldId id="268" r:id="rId14"/>
    <p:sldId id="270" r:id="rId15"/>
    <p:sldId id="271" r:id="rId16"/>
    <p:sldId id="273" r:id="rId17"/>
    <p:sldId id="291" r:id="rId18"/>
    <p:sldId id="275" r:id="rId19"/>
    <p:sldId id="277" r:id="rId20"/>
    <p:sldId id="278" r:id="rId21"/>
    <p:sldId id="279" r:id="rId22"/>
    <p:sldId id="280" r:id="rId23"/>
    <p:sldId id="281" r:id="rId24"/>
    <p:sldId id="282" r:id="rId25"/>
    <p:sldId id="283" r:id="rId26"/>
    <p:sldId id="284" r:id="rId27"/>
    <p:sldId id="285" r:id="rId28"/>
    <p:sldId id="288" r:id="rId29"/>
    <p:sldId id="292" r:id="rId30"/>
    <p:sldId id="289" r:id="rId31"/>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nadezhda lyubchik" initials="nl" lastIdx="8" clrIdx="0">
    <p:extLst>
      <p:ext uri="{19B8F6BF-5375-455C-9EA6-DF929625EA0E}">
        <p15:presenceInfo xmlns:p15="http://schemas.microsoft.com/office/powerpoint/2012/main" userId="1dbfc7da7cbab0ee"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08"/>
    <p:restoredTop sz="54618" autoAdjust="0"/>
  </p:normalViewPr>
  <p:slideViewPr>
    <p:cSldViewPr snapToGrid="0">
      <p:cViewPr>
        <p:scale>
          <a:sx n="46" d="100"/>
          <a:sy n="46" d="100"/>
        </p:scale>
        <p:origin x="2506"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customXml" Target="../customXml/item2.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commentAuthors" Target="commentAuthors.xml"/><Relationship Id="rId38" Type="http://schemas.openxmlformats.org/officeDocument/2006/relationships/customXml" Target="../customXml/item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tableStyles" Target="tableStyles.xml"/><Relationship Id="rId40" Type="http://schemas.openxmlformats.org/officeDocument/2006/relationships/customXml" Target="../customXml/item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7.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about:blank"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about:blank" TargetMode="External"/><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p1: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87" name="Google Shape;87;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b="1" dirty="0"/>
              <a:t>Class Recommendations: </a:t>
            </a:r>
            <a:r>
              <a:rPr lang="en-US" dirty="0"/>
              <a:t>This lecture is designed for one long-class period (75-90 minutes), but it could be broken up into two shorter class periods (50-60 minutes).  </a:t>
            </a:r>
            <a:endParaRPr dirty="0"/>
          </a:p>
          <a:p>
            <a:pPr marL="0" lvl="0" indent="0" algn="l" rtl="0">
              <a:spcBef>
                <a:spcPts val="0"/>
              </a:spcBef>
              <a:spcAft>
                <a:spcPts val="0"/>
              </a:spcAft>
              <a:buNone/>
            </a:pPr>
            <a:endParaRPr b="1" dirty="0"/>
          </a:p>
          <a:p>
            <a:pPr marL="0" lvl="0" indent="0" algn="l" rtl="0">
              <a:spcBef>
                <a:spcPts val="0"/>
              </a:spcBef>
              <a:spcAft>
                <a:spcPts val="0"/>
              </a:spcAft>
              <a:buNone/>
            </a:pPr>
            <a:r>
              <a:rPr lang="en-US" b="1" dirty="0"/>
              <a:t>Overview: </a:t>
            </a:r>
            <a:r>
              <a:rPr lang="en-US" dirty="0"/>
              <a:t>This module explores core themes within the field of Community Psychology, which include an emphasis on prevention, a social justice orientation, and an ecological understanding of how people are affected by their environments. Community psychologists comprehensively analyze, investigate, and address problems such as economic inequality, violence, substance abuse, homelessness, poverty, and racism. This unique discipline encourages active collaboration with community partners and organizations to promote a fair and equitable allocation of resources and opportunities.  Finally, this module reviews the methods used by community psychologists as well as provides resources for learning more about and getting involved within this field.</a:t>
            </a:r>
            <a:endParaRPr dirty="0"/>
          </a:p>
          <a:p>
            <a:pPr marL="0" lvl="0" indent="0" algn="just" rtl="0">
              <a:lnSpc>
                <a:spcPct val="115000"/>
              </a:lnSpc>
              <a:spcBef>
                <a:spcPts val="0"/>
              </a:spcBef>
              <a:spcAft>
                <a:spcPts val="0"/>
              </a:spcAft>
              <a:buNone/>
            </a:pPr>
            <a:endParaRPr dirty="0"/>
          </a:p>
          <a:p>
            <a:pPr marL="0" lvl="0" indent="0" algn="l" rtl="0">
              <a:spcBef>
                <a:spcPts val="0"/>
              </a:spcBef>
              <a:spcAft>
                <a:spcPts val="0"/>
              </a:spcAft>
              <a:buNone/>
            </a:pPr>
            <a:r>
              <a:rPr lang="en-US" b="1" dirty="0"/>
              <a:t>Additional Instructions: </a:t>
            </a:r>
            <a:r>
              <a:rPr lang="en-US" dirty="0"/>
              <a:t>Students will begin with a warm-up to get them to consider and reflect on their communities, and how they might be able to use a Community Psychology framework to create long-term change. Next, students will learn about the recurring themes of prevention, social justice, and using an ecological perspective. Students will be asked to critically think about the different ecological factors and levels of analysis that operate in the lives of individuals and communities, as well as developing an ecological lens with a social justice orientation when evaluating social and institutional systems in society. There are additional class activities to aid students in understanding the fundamental features of Community Psychology as a subdiscipline of psychology. A brief overview of the research methods commonly utilized by community psychologists will be presented with real world applications. </a:t>
            </a:r>
            <a:endParaRPr dirty="0"/>
          </a:p>
          <a:p>
            <a:pPr marL="0" lvl="0" indent="0" algn="l" rtl="0">
              <a:spcBef>
                <a:spcPts val="0"/>
              </a:spcBef>
              <a:spcAft>
                <a:spcPts val="0"/>
              </a:spcAft>
              <a:buNone/>
            </a:pPr>
            <a:r>
              <a:rPr lang="en-US" dirty="0"/>
              <a:t>   </a:t>
            </a:r>
            <a:endParaRPr b="1" dirty="0"/>
          </a:p>
          <a:p>
            <a:pPr marL="0" lvl="0" indent="0" algn="l" rtl="0">
              <a:spcBef>
                <a:spcPts val="0"/>
              </a:spcBef>
              <a:spcAft>
                <a:spcPts val="0"/>
              </a:spcAft>
              <a:buNone/>
            </a:pPr>
            <a:r>
              <a:rPr lang="en-US" b="1" dirty="0"/>
              <a:t>Technical Note: </a:t>
            </a:r>
            <a:r>
              <a:rPr lang="en-US" dirty="0"/>
              <a:t>These slides may contain simple click animation so that you can focus students’ attention on a particular question, a selection of text, or an image and not have them be distracted by reading ahead. You can either preview the sequence of animation by going through the slides in slideshow view, visiting the animations tab, or reviewing the slide notes. In the notes you will see a cue - </a:t>
            </a:r>
            <a:r>
              <a:rPr lang="en-US" b="1" dirty="0"/>
              <a:t>(Click) </a:t>
            </a:r>
            <a:r>
              <a:rPr lang="en-US" dirty="0"/>
              <a:t>– that corresponds to each animation.</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US" dirty="0"/>
              <a:t>You may also find hyperlinks to outside videos at various places in the slides. These hyperlinks are embedded in text and indicated by color and in the notes section.</a:t>
            </a:r>
            <a:endParaRPr dirty="0"/>
          </a:p>
        </p:txBody>
      </p:sp>
      <p:sp>
        <p:nvSpPr>
          <p:cNvPr id="88" name="Google Shape;88;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sz="1200" b="0" i="0" u="none" strike="noStrike" cap="none">
                <a:solidFill>
                  <a:srgbClr val="000000"/>
                </a:solidFill>
                <a:latin typeface="Calibri"/>
                <a:ea typeface="Calibri"/>
                <a:cs typeface="Calibri"/>
                <a:sym typeface="Calibri"/>
              </a:rPr>
              <a:t>1</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7c08e1a708_0_46: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57" name="Google Shape;157;g7c08e1a708_0_4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Font typeface="Arial"/>
              <a:buNone/>
            </a:pPr>
            <a:r>
              <a:rPr lang="en-US" b="1" dirty="0"/>
              <a:t>Purpose: </a:t>
            </a:r>
            <a:r>
              <a:rPr lang="en-US" dirty="0"/>
              <a:t>The purpose of this slide is to teach students about long-term changes, known as second-order change, which occur when actions are directed at systems and structures (e.g., institutions).</a:t>
            </a:r>
            <a:endParaRPr dirty="0"/>
          </a:p>
          <a:p>
            <a:pPr marL="0" lvl="0" indent="0" algn="l" rtl="0">
              <a:spcBef>
                <a:spcPts val="0"/>
              </a:spcBef>
              <a:spcAft>
                <a:spcPts val="0"/>
              </a:spcAft>
              <a:buClr>
                <a:schemeClr val="dk1"/>
              </a:buClr>
              <a:buFont typeface="Arial"/>
              <a:buNone/>
            </a:pPr>
            <a:endParaRPr dirty="0"/>
          </a:p>
          <a:p>
            <a:pPr marL="0" lvl="0" indent="0" algn="l" rtl="0">
              <a:spcBef>
                <a:spcPts val="0"/>
              </a:spcBef>
              <a:spcAft>
                <a:spcPts val="0"/>
              </a:spcAft>
              <a:buSzPts val="1200"/>
              <a:buNone/>
            </a:pPr>
            <a:r>
              <a:rPr lang="en-US" b="1" dirty="0"/>
              <a:t>(Click): Systems Change</a:t>
            </a:r>
            <a:endParaRPr b="1" dirty="0"/>
          </a:p>
          <a:p>
            <a:pPr marL="0" lvl="0" indent="0" algn="l" rtl="0">
              <a:spcBef>
                <a:spcPts val="0"/>
              </a:spcBef>
              <a:spcAft>
                <a:spcPts val="0"/>
              </a:spcAft>
              <a:buSzPts val="1200"/>
              <a:buNone/>
            </a:pPr>
            <a:r>
              <a:rPr lang="en-US" dirty="0"/>
              <a:t>Second-order change occurs when there are improvements in a larger system or structure.  </a:t>
            </a:r>
            <a:endParaRPr dirty="0">
              <a:highlight>
                <a:srgbClr val="FF00FF"/>
              </a:highlight>
            </a:endParaRPr>
          </a:p>
          <a:p>
            <a:pPr marL="0" lvl="0" indent="0" algn="l" rtl="0">
              <a:spcBef>
                <a:spcPts val="0"/>
              </a:spcBef>
              <a:spcAft>
                <a:spcPts val="0"/>
              </a:spcAft>
              <a:buSzPts val="1200"/>
              <a:buNone/>
            </a:pPr>
            <a:endParaRPr dirty="0">
              <a:highlight>
                <a:srgbClr val="FF00FF"/>
              </a:highlight>
            </a:endParaRPr>
          </a:p>
          <a:p>
            <a:pPr marL="0" lvl="0" indent="0" algn="l" rtl="0">
              <a:spcBef>
                <a:spcPts val="0"/>
              </a:spcBef>
              <a:spcAft>
                <a:spcPts val="0"/>
              </a:spcAft>
              <a:buSzPts val="1200"/>
              <a:buNone/>
            </a:pPr>
            <a:r>
              <a:rPr lang="en-US" b="1" dirty="0"/>
              <a:t>(Click): Goes Beyond the Individual</a:t>
            </a:r>
            <a:endParaRPr b="1" dirty="0"/>
          </a:p>
          <a:p>
            <a:pPr marL="0" lvl="0" indent="0" algn="l" rtl="0">
              <a:spcBef>
                <a:spcPts val="0"/>
              </a:spcBef>
              <a:spcAft>
                <a:spcPts val="0"/>
              </a:spcAft>
              <a:buClr>
                <a:schemeClr val="dk1"/>
              </a:buClr>
              <a:buFont typeface="Arial"/>
              <a:buNone/>
            </a:pPr>
            <a:r>
              <a:rPr lang="en-US" dirty="0"/>
              <a:t>Second-order change strategies aim to target social factors (e.g., family; peers), community factors (e.g., policing policies; local health services), and societal factors (e.g., healthcare policies; federal regulation; taxation). In this case, the context or environment around an individual is altered in an attempt to create a long-term difference in the individual-environment relationship. </a:t>
            </a:r>
            <a:endParaRPr dirty="0"/>
          </a:p>
          <a:p>
            <a:pPr marL="0" lvl="0" indent="0" algn="l" rtl="0">
              <a:spcBef>
                <a:spcPts val="0"/>
              </a:spcBef>
              <a:spcAft>
                <a:spcPts val="0"/>
              </a:spcAft>
              <a:buClr>
                <a:schemeClr val="dk1"/>
              </a:buClr>
              <a:buSzPts val="1200"/>
              <a:buFont typeface="Noto Sans Symbols"/>
              <a:buNone/>
            </a:pPr>
            <a:endParaRPr b="1" dirty="0">
              <a:highlight>
                <a:srgbClr val="FF00FF"/>
              </a:highlight>
            </a:endParaRPr>
          </a:p>
          <a:p>
            <a:pPr marL="0" lvl="0" indent="0" algn="l" rtl="0">
              <a:spcBef>
                <a:spcPts val="0"/>
              </a:spcBef>
              <a:spcAft>
                <a:spcPts val="0"/>
              </a:spcAft>
              <a:buSzPts val="1200"/>
              <a:buNone/>
            </a:pPr>
            <a:r>
              <a:rPr lang="en-US" b="1" dirty="0"/>
              <a:t>(Click): Changes in Context/Environment</a:t>
            </a:r>
            <a:endParaRPr b="1" dirty="0"/>
          </a:p>
          <a:p>
            <a:pPr marL="0" lvl="0" indent="0" algn="l" rtl="0">
              <a:spcBef>
                <a:spcPts val="0"/>
              </a:spcBef>
              <a:spcAft>
                <a:spcPts val="0"/>
              </a:spcAft>
              <a:buClr>
                <a:schemeClr val="dk1"/>
              </a:buClr>
              <a:buFont typeface="Arial"/>
              <a:buNone/>
            </a:pPr>
            <a:r>
              <a:rPr lang="en-US" dirty="0"/>
              <a:t>Actions are directed at the ecological factors that influence a person’s feelings, thoughts, and behavior, in order to create more sustainable and long-term improvements. One example comes from community psychologists Zimmerman and </a:t>
            </a:r>
            <a:r>
              <a:rPr lang="en-US" dirty="0">
                <a:highlight>
                  <a:srgbClr val="FFFFFF"/>
                </a:highlight>
              </a:rPr>
              <a:t>colleagues, who </a:t>
            </a:r>
            <a:r>
              <a:rPr lang="en-US" dirty="0"/>
              <a:t>investigated what factors cultivate a safe and healthy environment. They found that improving physical features of neighborhoods (e.g., fixing abandoned housing, cutting long grass, picking up trash, and planting a garden) resulted in roughly</a:t>
            </a:r>
            <a:r>
              <a:rPr lang="en-US" dirty="0">
                <a:highlight>
                  <a:srgbClr val="FFFFFF"/>
                </a:highlight>
              </a:rPr>
              <a:t> 40% fewer assaults and violent crimes compared to street segments with vacant and abandoned lots</a:t>
            </a:r>
            <a:r>
              <a:rPr lang="en-US" dirty="0"/>
              <a:t> (</a:t>
            </a:r>
            <a:r>
              <a:rPr lang="en-US" dirty="0">
                <a:highlight>
                  <a:srgbClr val="FFFFFF"/>
                </a:highlight>
              </a:rPr>
              <a:t>Heinze et al., 2018).</a:t>
            </a:r>
            <a:endParaRPr b="1" dirty="0">
              <a:highlight>
                <a:srgbClr val="FF00FF"/>
              </a:highlight>
            </a:endParaRPr>
          </a:p>
          <a:p>
            <a:pPr marL="0" lvl="0" indent="0" algn="l" rtl="0">
              <a:spcBef>
                <a:spcPts val="0"/>
              </a:spcBef>
              <a:spcAft>
                <a:spcPts val="0"/>
              </a:spcAft>
              <a:buClr>
                <a:schemeClr val="dk1"/>
              </a:buClr>
              <a:buSzPts val="1200"/>
              <a:buFont typeface="Noto Sans Symbols"/>
              <a:buNone/>
            </a:pPr>
            <a:endParaRPr b="1" dirty="0">
              <a:highlight>
                <a:srgbClr val="FF00FF"/>
              </a:highlight>
            </a:endParaRPr>
          </a:p>
          <a:p>
            <a:pPr marL="0" lvl="0" indent="0" algn="l" rtl="0">
              <a:spcBef>
                <a:spcPts val="0"/>
              </a:spcBef>
              <a:spcAft>
                <a:spcPts val="0"/>
              </a:spcAft>
              <a:buSzPts val="1200"/>
              <a:buNone/>
            </a:pPr>
            <a:r>
              <a:rPr lang="en-US" b="1" dirty="0"/>
              <a:t>(Click): Preventive Approach</a:t>
            </a:r>
            <a:endParaRPr b="1" dirty="0"/>
          </a:p>
          <a:p>
            <a:pPr marL="0" lvl="0" indent="0" algn="l" rtl="0">
              <a:spcBef>
                <a:spcPts val="0"/>
              </a:spcBef>
              <a:spcAft>
                <a:spcPts val="0"/>
              </a:spcAft>
              <a:buSzPts val="1200"/>
              <a:buNone/>
            </a:pPr>
            <a:r>
              <a:rPr lang="en-US" dirty="0"/>
              <a:t>Second-order change is considered a preventive approach. This approach consists of strategies that may get to the root of the problem by affecting the larger context that the individual is apart of. These types of changes are typically sustained for longer periods of time and can result in preventing the problem completely.  </a:t>
            </a:r>
            <a:endParaRPr dirty="0"/>
          </a:p>
          <a:p>
            <a:pPr marL="0" lvl="0" indent="0" algn="l" rtl="0">
              <a:spcBef>
                <a:spcPts val="0"/>
              </a:spcBef>
              <a:spcAft>
                <a:spcPts val="0"/>
              </a:spcAft>
              <a:buSzPts val="1200"/>
              <a:buNone/>
            </a:pPr>
            <a:endParaRPr b="1" dirty="0">
              <a:highlight>
                <a:srgbClr val="FF00FF"/>
              </a:highlight>
            </a:endParaRPr>
          </a:p>
          <a:p>
            <a:pPr marL="0" lvl="0" indent="0" algn="l" rtl="0">
              <a:lnSpc>
                <a:spcPct val="115000"/>
              </a:lnSpc>
              <a:spcBef>
                <a:spcPts val="300"/>
              </a:spcBef>
              <a:spcAft>
                <a:spcPts val="0"/>
              </a:spcAft>
              <a:buSzPts val="1100"/>
              <a:buNone/>
            </a:pPr>
            <a:r>
              <a:rPr lang="en-US" b="1" dirty="0">
                <a:highlight>
                  <a:schemeClr val="lt1"/>
                </a:highlight>
              </a:rPr>
              <a:t>Reference: </a:t>
            </a:r>
            <a:endParaRPr b="1" dirty="0">
              <a:highlight>
                <a:schemeClr val="lt1"/>
              </a:highlight>
            </a:endParaRPr>
          </a:p>
          <a:p>
            <a:pPr marL="0" lvl="0" indent="0" algn="l" rtl="0">
              <a:lnSpc>
                <a:spcPct val="115000"/>
              </a:lnSpc>
              <a:spcBef>
                <a:spcPts val="300"/>
              </a:spcBef>
              <a:spcAft>
                <a:spcPts val="0"/>
              </a:spcAft>
              <a:buClr>
                <a:schemeClr val="dk1"/>
              </a:buClr>
              <a:buSzPts val="1100"/>
              <a:buFont typeface="Arial"/>
              <a:buNone/>
            </a:pPr>
            <a:r>
              <a:rPr lang="en-US" dirty="0">
                <a:highlight>
                  <a:srgbClr val="FFFFFF"/>
                </a:highlight>
              </a:rPr>
              <a:t>Heinze, J. E., </a:t>
            </a:r>
            <a:r>
              <a:rPr lang="en-US" dirty="0" err="1">
                <a:highlight>
                  <a:srgbClr val="FFFFFF"/>
                </a:highlight>
              </a:rPr>
              <a:t>Krusky</a:t>
            </a:r>
            <a:r>
              <a:rPr lang="en-US" dirty="0">
                <a:highlight>
                  <a:srgbClr val="FFFFFF"/>
                </a:highlight>
              </a:rPr>
              <a:t>-Morey, A., </a:t>
            </a:r>
            <a:r>
              <a:rPr lang="en-US" dirty="0" err="1">
                <a:highlight>
                  <a:srgbClr val="FFFFFF"/>
                </a:highlight>
              </a:rPr>
              <a:t>Vagi</a:t>
            </a:r>
            <a:r>
              <a:rPr lang="en-US" dirty="0">
                <a:highlight>
                  <a:srgbClr val="FFFFFF"/>
                </a:highlight>
              </a:rPr>
              <a:t>, K. J., </a:t>
            </a:r>
            <a:r>
              <a:rPr lang="en-US" dirty="0" err="1">
                <a:highlight>
                  <a:srgbClr val="FFFFFF"/>
                </a:highlight>
              </a:rPr>
              <a:t>Reischl</a:t>
            </a:r>
            <a:r>
              <a:rPr lang="en-US" dirty="0">
                <a:highlight>
                  <a:srgbClr val="FFFFFF"/>
                </a:highlight>
              </a:rPr>
              <a:t>, T. M., Franzen, S., Pruett, N. K., … Zimmerman, M. A. (2018). Busy streets theory: The effects of community-engaged greening on violence. </a:t>
            </a:r>
            <a:r>
              <a:rPr lang="en-US" i="1" dirty="0"/>
              <a:t>American Journal of Community Psychology</a:t>
            </a:r>
            <a:r>
              <a:rPr lang="en-US" dirty="0">
                <a:highlight>
                  <a:srgbClr val="FFFFFF"/>
                </a:highlight>
              </a:rPr>
              <a:t>, </a:t>
            </a:r>
            <a:r>
              <a:rPr lang="en-US" i="1" dirty="0"/>
              <a:t>62</a:t>
            </a:r>
            <a:r>
              <a:rPr lang="en-US" dirty="0">
                <a:highlight>
                  <a:srgbClr val="FFFFFF"/>
                </a:highlight>
              </a:rPr>
              <a:t>(1-2), 101-109. doi:10.1002/ajcp.12270</a:t>
            </a:r>
            <a:endParaRPr b="1" dirty="0">
              <a:highlight>
                <a:srgbClr val="FF00FF"/>
              </a:highlight>
            </a:endParaRPr>
          </a:p>
        </p:txBody>
      </p:sp>
      <p:sp>
        <p:nvSpPr>
          <p:cNvPr id="158" name="Google Shape;158;g7c08e1a708_0_4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sz="1200" b="0" i="0" u="none" strike="noStrike" cap="none">
                <a:solidFill>
                  <a:srgbClr val="000000"/>
                </a:solidFill>
                <a:latin typeface="Calibri"/>
                <a:ea typeface="Calibri"/>
                <a:cs typeface="Calibri"/>
                <a:sym typeface="Calibri"/>
              </a:rPr>
              <a:t>10</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7c11c4256c_0_18: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65" name="Google Shape;165;g7c11c4256c_0_1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b="1" dirty="0"/>
              <a:t>Purpose: </a:t>
            </a:r>
            <a:r>
              <a:rPr lang="en-US" dirty="0"/>
              <a:t>The purpose of this activity is to develop the students’ abilities to understand the types of change in Community Psychology.</a:t>
            </a:r>
            <a:endParaRPr dirty="0"/>
          </a:p>
          <a:p>
            <a:pPr marL="0" lvl="0" indent="0" algn="just" rtl="0">
              <a:spcBef>
                <a:spcPts val="0"/>
              </a:spcBef>
              <a:spcAft>
                <a:spcPts val="0"/>
              </a:spcAft>
              <a:buNone/>
            </a:pPr>
            <a:r>
              <a:rPr lang="en-US" b="1" dirty="0"/>
              <a:t>Time: </a:t>
            </a:r>
            <a:r>
              <a:rPr lang="en-US" dirty="0"/>
              <a:t>15-20 minutes</a:t>
            </a:r>
            <a:endParaRPr dirty="0"/>
          </a:p>
          <a:p>
            <a:pPr marL="0" lvl="0" indent="0" algn="just" rtl="0">
              <a:spcBef>
                <a:spcPts val="0"/>
              </a:spcBef>
              <a:spcAft>
                <a:spcPts val="0"/>
              </a:spcAft>
              <a:buNone/>
            </a:pPr>
            <a:r>
              <a:rPr lang="en-US" b="1" dirty="0"/>
              <a:t>Materials: </a:t>
            </a:r>
            <a:r>
              <a:rPr lang="en-US" dirty="0"/>
              <a:t>Activity: Creating Change PowerPoint slide and the next slide – Creating Change Continued.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US" b="1" dirty="0"/>
              <a:t>(Click): Imagine… </a:t>
            </a:r>
            <a:endParaRPr b="1" dirty="0"/>
          </a:p>
          <a:p>
            <a:pPr marL="0" lvl="0" indent="0" algn="l" rtl="0">
              <a:spcBef>
                <a:spcPts val="560"/>
              </a:spcBef>
              <a:spcAft>
                <a:spcPts val="0"/>
              </a:spcAft>
              <a:buSzPts val="2800"/>
              <a:buNone/>
            </a:pPr>
            <a:r>
              <a:rPr lang="en-US" dirty="0"/>
              <a:t>Read vignette: Imagine your campus has a beautiful lake with a long sandy beach and is surrounded by high cliffs. You notice a student who fell from one of the cliffs and who is now flailing about in the water. The lifeguard jumps in the water to save him. A bit later, another student wades too far into the water and panics as he does not know how to swim, and the lifeguard again dives into the water to save him. This pattern continues day after day.</a:t>
            </a:r>
            <a:endParaRPr dirty="0"/>
          </a:p>
          <a:p>
            <a:pPr marL="0" lvl="0" indent="0" algn="l" rtl="0">
              <a:spcBef>
                <a:spcPts val="560"/>
              </a:spcBef>
              <a:spcAft>
                <a:spcPts val="0"/>
              </a:spcAft>
              <a:buSzPts val="2800"/>
              <a:buNone/>
            </a:pPr>
            <a:endParaRPr dirty="0"/>
          </a:p>
          <a:p>
            <a:pPr marL="0" lvl="0" indent="0" algn="l" rtl="0">
              <a:lnSpc>
                <a:spcPct val="115000"/>
              </a:lnSpc>
              <a:spcBef>
                <a:spcPts val="0"/>
              </a:spcBef>
              <a:spcAft>
                <a:spcPts val="0"/>
              </a:spcAft>
              <a:buClr>
                <a:schemeClr val="dk1"/>
              </a:buClr>
              <a:buSzPts val="1100"/>
              <a:buFont typeface="Arial"/>
              <a:buNone/>
            </a:pPr>
            <a:r>
              <a:rPr lang="en-US" b="1" dirty="0"/>
              <a:t>Discuss the following questions with a partner (5 minutes)</a:t>
            </a:r>
            <a:endParaRPr b="1" dirty="0"/>
          </a:p>
          <a:p>
            <a:pPr marL="342900" lvl="0" indent="-215900" algn="l" rtl="0">
              <a:spcBef>
                <a:spcPts val="0"/>
              </a:spcBef>
              <a:spcAft>
                <a:spcPts val="0"/>
              </a:spcAft>
              <a:buClr>
                <a:schemeClr val="dk1"/>
              </a:buClr>
              <a:buSzPts val="1200"/>
              <a:buChar char="•"/>
            </a:pPr>
            <a:r>
              <a:rPr lang="en-US" dirty="0"/>
              <a:t>What are some first-order changes that might be of help to your fellow peers? </a:t>
            </a:r>
            <a:endParaRPr dirty="0"/>
          </a:p>
          <a:p>
            <a:pPr marL="342900" lvl="0" indent="-215900" algn="l" rtl="0">
              <a:spcBef>
                <a:spcPts val="0"/>
              </a:spcBef>
              <a:spcAft>
                <a:spcPts val="0"/>
              </a:spcAft>
              <a:buClr>
                <a:schemeClr val="dk1"/>
              </a:buClr>
              <a:buSzPts val="1200"/>
              <a:buChar char="•"/>
            </a:pPr>
            <a:r>
              <a:rPr lang="en-US" dirty="0"/>
              <a:t>Using the preventive approach, what are some second-order changes that could be of help to them?</a:t>
            </a:r>
            <a:endParaRPr dirty="0"/>
          </a:p>
          <a:p>
            <a:pPr marL="0" lvl="0" indent="0" algn="l" rtl="0">
              <a:lnSpc>
                <a:spcPct val="100000"/>
              </a:lnSpc>
              <a:spcBef>
                <a:spcPts val="0"/>
              </a:spcBef>
              <a:spcAft>
                <a:spcPts val="0"/>
              </a:spcAft>
              <a:buNone/>
            </a:pPr>
            <a:endParaRPr dirty="0"/>
          </a:p>
          <a:p>
            <a:pPr marL="0" lvl="0" indent="0" algn="l" rtl="0">
              <a:lnSpc>
                <a:spcPct val="100000"/>
              </a:lnSpc>
              <a:spcBef>
                <a:spcPts val="0"/>
              </a:spcBef>
              <a:spcAft>
                <a:spcPts val="0"/>
              </a:spcAft>
              <a:buClr>
                <a:schemeClr val="dk1"/>
              </a:buClr>
              <a:buSzPts val="1100"/>
              <a:buFont typeface="Arial"/>
              <a:buNone/>
            </a:pPr>
            <a:r>
              <a:rPr lang="en-US" b="1" dirty="0"/>
              <a:t>Tell the class that when discussing with their partner, they should:</a:t>
            </a:r>
            <a:endParaRPr b="1" dirty="0"/>
          </a:p>
          <a:p>
            <a:pPr marL="457200" lvl="0" indent="-304800" algn="l" rtl="0">
              <a:lnSpc>
                <a:spcPct val="100000"/>
              </a:lnSpc>
              <a:spcBef>
                <a:spcPts val="0"/>
              </a:spcBef>
              <a:spcAft>
                <a:spcPts val="0"/>
              </a:spcAft>
              <a:buSzPts val="1200"/>
              <a:buFont typeface="Calibri"/>
              <a:buAutoNum type="arabicPeriod"/>
            </a:pPr>
            <a:r>
              <a:rPr lang="en-US" dirty="0"/>
              <a:t>Take turns and try to have an equal speaking time.</a:t>
            </a:r>
            <a:endParaRPr dirty="0"/>
          </a:p>
          <a:p>
            <a:pPr marL="457200" lvl="0" indent="-304800" algn="l" rtl="0">
              <a:lnSpc>
                <a:spcPct val="100000"/>
              </a:lnSpc>
              <a:spcBef>
                <a:spcPts val="0"/>
              </a:spcBef>
              <a:spcAft>
                <a:spcPts val="0"/>
              </a:spcAft>
              <a:buSzPts val="1200"/>
              <a:buFont typeface="Calibri"/>
              <a:buAutoNum type="arabicPeriod"/>
            </a:pPr>
            <a:r>
              <a:rPr lang="en-US" dirty="0"/>
              <a:t>Listen carefully and ask clarifying questions of one another.</a:t>
            </a:r>
            <a:endParaRPr dirty="0"/>
          </a:p>
          <a:p>
            <a:pPr marL="457200" lvl="0" indent="-304800" algn="l" rtl="0">
              <a:lnSpc>
                <a:spcPct val="100000"/>
              </a:lnSpc>
              <a:spcBef>
                <a:spcPts val="0"/>
              </a:spcBef>
              <a:spcAft>
                <a:spcPts val="0"/>
              </a:spcAft>
              <a:buSzPts val="1200"/>
              <a:buFont typeface="Calibri"/>
              <a:buAutoNum type="arabicPeriod"/>
            </a:pPr>
            <a:r>
              <a:rPr lang="en-US" dirty="0"/>
              <a:t>You should be able to explain your partner’s thinking, as well as your own.</a:t>
            </a:r>
            <a:endParaRPr dirty="0"/>
          </a:p>
          <a:p>
            <a:pPr marL="457200" lvl="0" indent="-304800" algn="l" rtl="0">
              <a:lnSpc>
                <a:spcPct val="100000"/>
              </a:lnSpc>
              <a:spcBef>
                <a:spcPts val="0"/>
              </a:spcBef>
              <a:spcAft>
                <a:spcPts val="0"/>
              </a:spcAft>
              <a:buSzPts val="1200"/>
              <a:buFont typeface="Calibri"/>
              <a:buAutoNum type="arabicPeriod"/>
            </a:pPr>
            <a:r>
              <a:rPr lang="en-US" dirty="0"/>
              <a:t>Feel free to write notes as you discuss with your partner.</a:t>
            </a:r>
            <a:endParaRPr dirty="0"/>
          </a:p>
          <a:p>
            <a:pPr marL="0" lvl="0" indent="0" algn="l" rtl="0">
              <a:spcBef>
                <a:spcPts val="560"/>
              </a:spcBef>
              <a:spcAft>
                <a:spcPts val="0"/>
              </a:spcAft>
              <a:buSzPts val="2800"/>
              <a:buNone/>
            </a:pPr>
            <a:r>
              <a:rPr lang="en-US" i="1" dirty="0"/>
              <a:t>Instructors Note: </a:t>
            </a:r>
            <a:r>
              <a:rPr lang="en-US" dirty="0"/>
              <a:t>Please go to the next slide after explaining the rules below, it displays these questions so students can keep track of them and don’t have to memorize them. </a:t>
            </a:r>
            <a:endParaRPr dirty="0"/>
          </a:p>
          <a:p>
            <a:pPr marL="0" lvl="0" indent="0" algn="l" rtl="0">
              <a:spcBef>
                <a:spcPts val="560"/>
              </a:spcBef>
              <a:spcAft>
                <a:spcPts val="0"/>
              </a:spcAft>
              <a:buClr>
                <a:schemeClr val="dk1"/>
              </a:buClr>
              <a:buSzPts val="2800"/>
              <a:buFont typeface="Arial"/>
              <a:buNone/>
            </a:pPr>
            <a:endParaRPr dirty="0"/>
          </a:p>
        </p:txBody>
      </p:sp>
      <p:sp>
        <p:nvSpPr>
          <p:cNvPr id="166" name="Google Shape;166;g7c11c4256c_0_1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sz="1200" b="0" i="0" u="none" strike="noStrike" cap="none">
                <a:solidFill>
                  <a:srgbClr val="000000"/>
                </a:solidFill>
                <a:latin typeface="Calibri"/>
                <a:ea typeface="Calibri"/>
                <a:cs typeface="Calibri"/>
                <a:sym typeface="Calibri"/>
              </a:rPr>
              <a:t>11</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7c11c4256c_0_18: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65" name="Google Shape;165;g7c11c4256c_0_1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b="1" dirty="0"/>
              <a:t>Purpose: </a:t>
            </a:r>
            <a:r>
              <a:rPr lang="en-US" dirty="0"/>
              <a:t>The Creating Change! Activity continued. </a:t>
            </a:r>
            <a:endParaRPr dirty="0"/>
          </a:p>
          <a:p>
            <a:pPr marL="0" lvl="0" indent="0" algn="just" rtl="0">
              <a:spcBef>
                <a:spcPts val="0"/>
              </a:spcBef>
              <a:spcAft>
                <a:spcPts val="0"/>
              </a:spcAft>
              <a:buNone/>
            </a:pPr>
            <a:r>
              <a:rPr lang="en-US" b="1" dirty="0"/>
              <a:t>Time: </a:t>
            </a:r>
            <a:r>
              <a:rPr lang="en-US" dirty="0"/>
              <a:t>15-20 minutes</a:t>
            </a:r>
            <a:endParaRPr dirty="0"/>
          </a:p>
          <a:p>
            <a:pPr marL="0" lvl="0" indent="0" algn="just" rtl="0">
              <a:spcBef>
                <a:spcPts val="0"/>
              </a:spcBef>
              <a:spcAft>
                <a:spcPts val="0"/>
              </a:spcAft>
              <a:buNone/>
            </a:pPr>
            <a:r>
              <a:rPr lang="en-US" b="1" dirty="0"/>
              <a:t>Materials: </a:t>
            </a:r>
            <a:r>
              <a:rPr lang="en-US" dirty="0"/>
              <a:t>This slide</a:t>
            </a:r>
            <a:endParaRPr dirty="0"/>
          </a:p>
          <a:p>
            <a:pPr marL="0" lvl="0" indent="0" algn="l" rtl="0">
              <a:spcBef>
                <a:spcPts val="0"/>
              </a:spcBef>
              <a:spcAft>
                <a:spcPts val="0"/>
              </a:spcAft>
              <a:buNone/>
            </a:pPr>
            <a:endParaRPr dirty="0"/>
          </a:p>
          <a:p>
            <a:pPr marL="0" lvl="0" indent="0" algn="l" rtl="0">
              <a:lnSpc>
                <a:spcPct val="115000"/>
              </a:lnSpc>
              <a:spcBef>
                <a:spcPts val="0"/>
              </a:spcBef>
              <a:spcAft>
                <a:spcPts val="0"/>
              </a:spcAft>
              <a:buClr>
                <a:schemeClr val="dk1"/>
              </a:buClr>
              <a:buSzPts val="1100"/>
              <a:buFont typeface="Arial"/>
              <a:buNone/>
            </a:pPr>
            <a:r>
              <a:rPr lang="en-US" b="1" dirty="0"/>
              <a:t>Discuss the following questions with a partner (5 minutes)</a:t>
            </a:r>
            <a:endParaRPr b="1" dirty="0"/>
          </a:p>
          <a:p>
            <a:pPr marL="342900" lvl="0" indent="-215900" algn="l" rtl="0">
              <a:spcBef>
                <a:spcPts val="0"/>
              </a:spcBef>
              <a:spcAft>
                <a:spcPts val="0"/>
              </a:spcAft>
              <a:buClr>
                <a:schemeClr val="dk1"/>
              </a:buClr>
              <a:buSzPts val="1200"/>
              <a:buChar char="•"/>
            </a:pPr>
            <a:r>
              <a:rPr lang="en-US" dirty="0"/>
              <a:t>What are some first-order changes that might be of help to your fellow peers? </a:t>
            </a:r>
            <a:endParaRPr dirty="0"/>
          </a:p>
          <a:p>
            <a:pPr marL="342900" lvl="0" indent="-215900" algn="l" rtl="0">
              <a:spcBef>
                <a:spcPts val="0"/>
              </a:spcBef>
              <a:spcAft>
                <a:spcPts val="0"/>
              </a:spcAft>
              <a:buClr>
                <a:schemeClr val="dk1"/>
              </a:buClr>
              <a:buSzPts val="1200"/>
              <a:buChar char="•"/>
            </a:pPr>
            <a:r>
              <a:rPr lang="en-US" dirty="0"/>
              <a:t>Using the preventive approach, what are some second-order changes that could be of help to them?</a:t>
            </a:r>
            <a:endParaRPr dirty="0"/>
          </a:p>
          <a:p>
            <a:pPr marL="0" lvl="0" indent="0" algn="l" rtl="0">
              <a:lnSpc>
                <a:spcPct val="100000"/>
              </a:lnSpc>
              <a:spcBef>
                <a:spcPts val="0"/>
              </a:spcBef>
              <a:spcAft>
                <a:spcPts val="0"/>
              </a:spcAft>
              <a:buNone/>
            </a:pPr>
            <a:endParaRPr dirty="0"/>
          </a:p>
          <a:p>
            <a:pPr marL="0" lvl="0" indent="0" algn="l" rtl="0">
              <a:lnSpc>
                <a:spcPct val="100000"/>
              </a:lnSpc>
              <a:spcBef>
                <a:spcPts val="0"/>
              </a:spcBef>
              <a:spcAft>
                <a:spcPts val="0"/>
              </a:spcAft>
              <a:buClr>
                <a:schemeClr val="dk1"/>
              </a:buClr>
              <a:buSzPts val="1100"/>
              <a:buFont typeface="Arial"/>
              <a:buNone/>
            </a:pPr>
            <a:r>
              <a:rPr lang="en-US" dirty="0"/>
              <a:t>This slide displays these questions so students can keep track of them and don’t have to memorize them. </a:t>
            </a:r>
            <a:endParaRPr dirty="0"/>
          </a:p>
          <a:p>
            <a:pPr marL="0" lvl="0" indent="0" algn="l" rtl="0">
              <a:spcBef>
                <a:spcPts val="560"/>
              </a:spcBef>
              <a:spcAft>
                <a:spcPts val="0"/>
              </a:spcAft>
              <a:buClr>
                <a:schemeClr val="dk1"/>
              </a:buClr>
              <a:buSzPts val="2800"/>
              <a:buFont typeface="Arial"/>
              <a:buNone/>
            </a:pPr>
            <a:endParaRPr dirty="0"/>
          </a:p>
        </p:txBody>
      </p:sp>
      <p:sp>
        <p:nvSpPr>
          <p:cNvPr id="166" name="Google Shape;166;g7c11c4256c_0_1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sz="1200" b="0" i="0" u="none" strike="noStrike" cap="none">
                <a:solidFill>
                  <a:srgbClr val="000000"/>
                </a:solidFill>
                <a:latin typeface="Calibri"/>
                <a:ea typeface="Calibri"/>
                <a:cs typeface="Calibri"/>
                <a:sym typeface="Calibri"/>
              </a:rPr>
              <a:t>12</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16355121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7c11c4256c_0_0: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80" name="Google Shape;180;g7c11c4256c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Font typeface="Arial"/>
              <a:buNone/>
            </a:pPr>
            <a:r>
              <a:rPr lang="en-US" dirty="0"/>
              <a:t>Classroom Assessment Technique (CAT): The Muddiest Point</a:t>
            </a:r>
            <a:endParaRPr dirty="0"/>
          </a:p>
          <a:p>
            <a:pPr marL="0" lvl="0" indent="0" algn="just" rtl="0">
              <a:lnSpc>
                <a:spcPct val="115000"/>
              </a:lnSpc>
              <a:spcBef>
                <a:spcPts val="0"/>
              </a:spcBef>
              <a:spcAft>
                <a:spcPts val="0"/>
              </a:spcAft>
              <a:buNone/>
            </a:pPr>
            <a:r>
              <a:rPr lang="en-US" dirty="0"/>
              <a:t>Time: 2-3 minutes</a:t>
            </a:r>
            <a:endParaRPr dirty="0"/>
          </a:p>
          <a:p>
            <a:pPr marL="0" lvl="0" indent="0" algn="just" rtl="0">
              <a:lnSpc>
                <a:spcPct val="115000"/>
              </a:lnSpc>
              <a:spcBef>
                <a:spcPts val="0"/>
              </a:spcBef>
              <a:spcAft>
                <a:spcPts val="0"/>
              </a:spcAft>
              <a:buNone/>
            </a:pPr>
            <a:r>
              <a:rPr lang="en-US" dirty="0"/>
              <a:t>Materials: The “CAT” slide (see PowerPoint slides). Students need a piece of paper.</a:t>
            </a:r>
            <a:endParaRPr dirty="0"/>
          </a:p>
          <a:p>
            <a:pPr marL="0" lvl="0" indent="0" algn="l" rtl="0">
              <a:spcBef>
                <a:spcPts val="0"/>
              </a:spcBef>
              <a:spcAft>
                <a:spcPts val="0"/>
              </a:spcAft>
              <a:buClr>
                <a:schemeClr val="dk1"/>
              </a:buClr>
              <a:buFont typeface="Arial"/>
              <a:buNone/>
            </a:pPr>
            <a:endParaRPr dirty="0"/>
          </a:p>
          <a:p>
            <a:pPr marL="0" lvl="0" indent="0" algn="l" rtl="0">
              <a:spcBef>
                <a:spcPts val="0"/>
              </a:spcBef>
              <a:spcAft>
                <a:spcPts val="0"/>
              </a:spcAft>
              <a:buClr>
                <a:schemeClr val="dk1"/>
              </a:buClr>
              <a:buFont typeface="Arial"/>
              <a:buNone/>
            </a:pPr>
            <a:r>
              <a:rPr lang="en-US" dirty="0"/>
              <a:t>Ask students to write down the “muddiest point” – that is any concept they are still struggling to understand of any questions they still may have about the material. With remaining class time, ask students to share their muddiest point and provide additional review on these points. </a:t>
            </a:r>
            <a:endParaRPr b="1" dirty="0"/>
          </a:p>
          <a:p>
            <a:pPr marL="0" lvl="0" indent="0" algn="l" rtl="0">
              <a:spcBef>
                <a:spcPts val="0"/>
              </a:spcBef>
              <a:spcAft>
                <a:spcPts val="0"/>
              </a:spcAft>
              <a:buClr>
                <a:schemeClr val="dk1"/>
              </a:buClr>
              <a:buFont typeface="Arial"/>
              <a:buNone/>
            </a:pPr>
            <a:endParaRPr dirty="0"/>
          </a:p>
          <a:p>
            <a:pPr marL="0" lvl="0" indent="0" algn="l" rtl="0">
              <a:spcBef>
                <a:spcPts val="0"/>
              </a:spcBef>
              <a:spcAft>
                <a:spcPts val="0"/>
              </a:spcAft>
              <a:buClr>
                <a:schemeClr val="dk1"/>
              </a:buClr>
              <a:buFont typeface="Arial"/>
              <a:buNone/>
            </a:pPr>
            <a:r>
              <a:rPr lang="en-US" dirty="0"/>
              <a:t>If you do not conclude with this Classroom Assessment Technique (CAT), it would helpful to use another CAT. It could be in the form of a:</a:t>
            </a:r>
            <a:endParaRPr dirty="0"/>
          </a:p>
          <a:p>
            <a:pPr marL="457200" lvl="1" indent="0" algn="l" rtl="0">
              <a:spcBef>
                <a:spcPts val="0"/>
              </a:spcBef>
              <a:spcAft>
                <a:spcPts val="0"/>
              </a:spcAft>
              <a:buClr>
                <a:schemeClr val="dk1"/>
              </a:buClr>
              <a:buFont typeface="Arial"/>
              <a:buNone/>
            </a:pPr>
            <a:r>
              <a:rPr lang="en-US" dirty="0"/>
              <a:t>Muddy point</a:t>
            </a:r>
            <a:endParaRPr dirty="0"/>
          </a:p>
          <a:p>
            <a:pPr marL="457200" lvl="1" indent="0" algn="l" rtl="0">
              <a:spcBef>
                <a:spcPts val="0"/>
              </a:spcBef>
              <a:spcAft>
                <a:spcPts val="0"/>
              </a:spcAft>
              <a:buClr>
                <a:schemeClr val="dk1"/>
              </a:buClr>
              <a:buFont typeface="Arial"/>
              <a:buNone/>
            </a:pPr>
            <a:r>
              <a:rPr lang="en-US" dirty="0"/>
              <a:t>One-minute paper</a:t>
            </a:r>
            <a:endParaRPr dirty="0"/>
          </a:p>
          <a:p>
            <a:pPr marL="457200" lvl="1" indent="0" algn="l" rtl="0">
              <a:spcBef>
                <a:spcPts val="0"/>
              </a:spcBef>
              <a:spcAft>
                <a:spcPts val="0"/>
              </a:spcAft>
              <a:buClr>
                <a:schemeClr val="dk1"/>
              </a:buClr>
              <a:buFont typeface="Arial"/>
              <a:buNone/>
            </a:pPr>
            <a:r>
              <a:rPr lang="en-US" dirty="0"/>
              <a:t>Background knowledge</a:t>
            </a:r>
            <a:endParaRPr dirty="0"/>
          </a:p>
          <a:p>
            <a:pPr marL="457200" lvl="1" indent="0" algn="l" rtl="0">
              <a:spcBef>
                <a:spcPts val="0"/>
              </a:spcBef>
              <a:spcAft>
                <a:spcPts val="0"/>
              </a:spcAft>
              <a:buClr>
                <a:schemeClr val="dk1"/>
              </a:buClr>
              <a:buFont typeface="Arial"/>
              <a:buNone/>
            </a:pPr>
            <a:r>
              <a:rPr lang="en-US" dirty="0"/>
              <a:t>What’s the Principle?</a:t>
            </a:r>
            <a:endParaRPr dirty="0"/>
          </a:p>
          <a:p>
            <a:pPr marL="457200" lvl="1" indent="0" algn="l" rtl="0">
              <a:spcBef>
                <a:spcPts val="0"/>
              </a:spcBef>
              <a:spcAft>
                <a:spcPts val="0"/>
              </a:spcAft>
              <a:buClr>
                <a:schemeClr val="dk1"/>
              </a:buClr>
              <a:buFont typeface="Arial"/>
              <a:buNone/>
            </a:pPr>
            <a:r>
              <a:rPr lang="en-US" dirty="0"/>
              <a:t>Defining features Matrix: </a:t>
            </a:r>
            <a:endParaRPr dirty="0"/>
          </a:p>
          <a:p>
            <a:pPr marL="0" lvl="0" indent="0" algn="l" rtl="0">
              <a:spcBef>
                <a:spcPts val="0"/>
              </a:spcBef>
              <a:spcAft>
                <a:spcPts val="0"/>
              </a:spcAft>
              <a:buClr>
                <a:schemeClr val="dk1"/>
              </a:buClr>
              <a:buFont typeface="Arial"/>
              <a:buNone/>
            </a:pPr>
            <a:r>
              <a:rPr lang="en-US" dirty="0"/>
              <a:t>For more information on CATs click here: </a:t>
            </a:r>
            <a:r>
              <a:rPr lang="en-US" u="sng" dirty="0">
                <a:solidFill>
                  <a:schemeClr val="hlink"/>
                </a:solidFill>
                <a:hlinkClick r:id="rId3"/>
              </a:rPr>
              <a:t>http://cft.vanderbilt.edu/guides-sub-pages/cats/</a:t>
            </a:r>
            <a:r>
              <a:rPr lang="en-US" dirty="0"/>
              <a:t> </a:t>
            </a:r>
            <a:endParaRPr dirty="0"/>
          </a:p>
          <a:p>
            <a:pPr marL="0" lvl="0" indent="0" algn="l" rtl="0">
              <a:spcBef>
                <a:spcPts val="0"/>
              </a:spcBef>
              <a:spcAft>
                <a:spcPts val="0"/>
              </a:spcAft>
              <a:buClr>
                <a:schemeClr val="dk1"/>
              </a:buClr>
              <a:buFont typeface="Arial"/>
              <a:buNone/>
            </a:pPr>
            <a:endParaRPr dirty="0"/>
          </a:p>
          <a:p>
            <a:pPr marL="0" lvl="0" indent="0" algn="l" rtl="0">
              <a:spcBef>
                <a:spcPts val="0"/>
              </a:spcBef>
              <a:spcAft>
                <a:spcPts val="0"/>
              </a:spcAft>
              <a:buClr>
                <a:schemeClr val="dk1"/>
              </a:buClr>
              <a:buFont typeface="Arial"/>
              <a:buNone/>
            </a:pPr>
            <a:r>
              <a:rPr lang="en-US" b="1" dirty="0"/>
              <a:t>If you are doing this lesson in two class sessions, THIS IS THE END OF CLASS 1.</a:t>
            </a:r>
            <a:endParaRPr dirty="0"/>
          </a:p>
          <a:p>
            <a:pPr marL="0" lvl="1" indent="0" algn="l" rtl="0">
              <a:spcBef>
                <a:spcPts val="0"/>
              </a:spcBef>
              <a:spcAft>
                <a:spcPts val="0"/>
              </a:spcAft>
              <a:buClr>
                <a:schemeClr val="dk1"/>
              </a:buClr>
              <a:buFont typeface="Arial"/>
              <a:buNone/>
            </a:pPr>
            <a:r>
              <a:rPr lang="en-US" dirty="0"/>
              <a:t>Review answers after class and use students’ responses to help guide your review at the start of day 2. </a:t>
            </a:r>
            <a:endParaRPr b="1" dirty="0"/>
          </a:p>
        </p:txBody>
      </p:sp>
      <p:sp>
        <p:nvSpPr>
          <p:cNvPr id="181" name="Google Shape;181;g7c11c4256c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sz="1200" b="0" i="0" u="none" strike="noStrike" cap="none">
                <a:solidFill>
                  <a:srgbClr val="000000"/>
                </a:solidFill>
                <a:latin typeface="Calibri"/>
                <a:ea typeface="Calibri"/>
                <a:cs typeface="Calibri"/>
                <a:sym typeface="Calibri"/>
              </a:rPr>
              <a:t>13</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p6: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95" name="Google Shape;195;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b="1"/>
              <a:t>Purpose: </a:t>
            </a:r>
            <a:r>
              <a:rPr lang="en-US"/>
              <a:t>The purpose of this slide is to provide students with an overview of the material that will be covered during the lecture.</a:t>
            </a:r>
            <a:endParaRPr/>
          </a:p>
        </p:txBody>
      </p:sp>
      <p:sp>
        <p:nvSpPr>
          <p:cNvPr id="196" name="Google Shape;196;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sz="1200" b="0" i="0" u="none" strike="noStrike" cap="none">
                <a:solidFill>
                  <a:srgbClr val="000000"/>
                </a:solidFill>
                <a:latin typeface="Calibri"/>
                <a:ea typeface="Calibri"/>
                <a:cs typeface="Calibri"/>
                <a:sym typeface="Calibri"/>
              </a:rPr>
              <a:t>14</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7c08e1a708_0_60: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202" name="Google Shape;202;g7c08e1a708_0_6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Font typeface="Arial"/>
              <a:buNone/>
            </a:pPr>
            <a:r>
              <a:rPr lang="en-US" b="1" dirty="0"/>
              <a:t>Purpose: </a:t>
            </a:r>
            <a:r>
              <a:rPr lang="en-US" dirty="0"/>
              <a:t>The purpose of this slide is to show students how social justice can be used as a framework to direct community action and research.</a:t>
            </a:r>
            <a:endParaRPr dirty="0">
              <a:highlight>
                <a:srgbClr val="FF00FF"/>
              </a:highlight>
            </a:endParaRPr>
          </a:p>
          <a:p>
            <a:pPr marL="0" lvl="0" indent="0" algn="l" rtl="0">
              <a:spcBef>
                <a:spcPts val="0"/>
              </a:spcBef>
              <a:spcAft>
                <a:spcPts val="0"/>
              </a:spcAft>
              <a:buClr>
                <a:schemeClr val="dk1"/>
              </a:buClr>
              <a:buFont typeface="Arial"/>
              <a:buNone/>
            </a:pPr>
            <a:r>
              <a:rPr lang="en-US" dirty="0"/>
              <a:t> </a:t>
            </a:r>
            <a:endParaRPr dirty="0"/>
          </a:p>
          <a:p>
            <a:pPr marL="0" lvl="1" indent="0" algn="l" rtl="0">
              <a:spcBef>
                <a:spcPts val="0"/>
              </a:spcBef>
              <a:spcAft>
                <a:spcPts val="0"/>
              </a:spcAft>
              <a:buNone/>
            </a:pPr>
            <a:r>
              <a:rPr lang="en-US" b="1" dirty="0"/>
              <a:t>(Click): Equal distribution of resources</a:t>
            </a:r>
            <a:endParaRPr b="1" dirty="0"/>
          </a:p>
          <a:p>
            <a:pPr marL="0" lvl="1" indent="0" algn="l" rtl="0">
              <a:spcBef>
                <a:spcPts val="0"/>
              </a:spcBef>
              <a:spcAft>
                <a:spcPts val="0"/>
              </a:spcAft>
              <a:buClr>
                <a:schemeClr val="dk1"/>
              </a:buClr>
              <a:buFont typeface="Arial"/>
              <a:buNone/>
            </a:pPr>
            <a:r>
              <a:rPr lang="en-US" dirty="0"/>
              <a:t>Everyone receives the same amount of a certain good or service.</a:t>
            </a:r>
            <a:endParaRPr dirty="0"/>
          </a:p>
          <a:p>
            <a:pPr marL="0" lvl="1" indent="0" algn="l" rtl="0">
              <a:spcBef>
                <a:spcPts val="0"/>
              </a:spcBef>
              <a:spcAft>
                <a:spcPts val="0"/>
              </a:spcAft>
              <a:buClr>
                <a:schemeClr val="dk1"/>
              </a:buClr>
              <a:buFont typeface="Arial"/>
              <a:buNone/>
            </a:pPr>
            <a:endParaRPr b="1" dirty="0"/>
          </a:p>
          <a:p>
            <a:pPr marL="0" lvl="1" indent="0" algn="l" rtl="0">
              <a:spcBef>
                <a:spcPts val="0"/>
              </a:spcBef>
              <a:spcAft>
                <a:spcPts val="0"/>
              </a:spcAft>
              <a:buNone/>
            </a:pPr>
            <a:r>
              <a:rPr lang="en-US" b="1" dirty="0"/>
              <a:t>(Click): Reduction of barriers to resources</a:t>
            </a:r>
            <a:endParaRPr b="1" dirty="0"/>
          </a:p>
          <a:p>
            <a:pPr marL="0" lvl="1" indent="0" algn="l" rtl="0">
              <a:spcBef>
                <a:spcPts val="0"/>
              </a:spcBef>
              <a:spcAft>
                <a:spcPts val="0"/>
              </a:spcAft>
              <a:buClr>
                <a:schemeClr val="dk1"/>
              </a:buClr>
              <a:buFont typeface="Arial"/>
              <a:buNone/>
            </a:pPr>
            <a:r>
              <a:rPr lang="en-US" dirty="0"/>
              <a:t>Challenges or obstacles that obstruct communities from accessing a good or service are lessened in size or degree, or even eliminated. </a:t>
            </a:r>
            <a:endParaRPr dirty="0"/>
          </a:p>
          <a:p>
            <a:pPr marL="0" lvl="1" indent="0" algn="l" rtl="0">
              <a:spcBef>
                <a:spcPts val="0"/>
              </a:spcBef>
              <a:spcAft>
                <a:spcPts val="0"/>
              </a:spcAft>
              <a:buClr>
                <a:schemeClr val="dk1"/>
              </a:buClr>
              <a:buFont typeface="Arial"/>
              <a:buNone/>
            </a:pPr>
            <a:endParaRPr dirty="0"/>
          </a:p>
          <a:p>
            <a:pPr marL="0" lvl="1" indent="0" algn="l" rtl="0">
              <a:spcBef>
                <a:spcPts val="0"/>
              </a:spcBef>
              <a:spcAft>
                <a:spcPts val="0"/>
              </a:spcAft>
              <a:buNone/>
            </a:pPr>
            <a:r>
              <a:rPr lang="en-US" b="1" dirty="0"/>
              <a:t>(Click): Fair and equal treatment</a:t>
            </a:r>
            <a:endParaRPr b="1" dirty="0"/>
          </a:p>
          <a:p>
            <a:pPr marL="0" lvl="1" indent="0" algn="l" rtl="0">
              <a:spcBef>
                <a:spcPts val="0"/>
              </a:spcBef>
              <a:spcAft>
                <a:spcPts val="0"/>
              </a:spcAft>
              <a:buNone/>
            </a:pPr>
            <a:r>
              <a:rPr lang="en-US" dirty="0"/>
              <a:t>Communities and groups are treated fairly and equally.</a:t>
            </a:r>
            <a:endParaRPr dirty="0"/>
          </a:p>
          <a:p>
            <a:pPr marL="0" lvl="1" indent="0" algn="l" rtl="0">
              <a:spcBef>
                <a:spcPts val="0"/>
              </a:spcBef>
              <a:spcAft>
                <a:spcPts val="0"/>
              </a:spcAft>
              <a:buNone/>
            </a:pPr>
            <a:endParaRPr b="1" dirty="0"/>
          </a:p>
          <a:p>
            <a:pPr marL="0" lvl="1" indent="0" algn="l" rtl="0">
              <a:spcBef>
                <a:spcPts val="0"/>
              </a:spcBef>
              <a:spcAft>
                <a:spcPts val="0"/>
              </a:spcAft>
              <a:buNone/>
            </a:pPr>
            <a:r>
              <a:rPr lang="en-US" b="1" dirty="0"/>
              <a:t>(Click): Promotion of self-determination </a:t>
            </a:r>
            <a:endParaRPr b="1" dirty="0"/>
          </a:p>
          <a:p>
            <a:pPr marL="0" lvl="1" indent="0" algn="l" rtl="0">
              <a:spcBef>
                <a:spcPts val="0"/>
              </a:spcBef>
              <a:spcAft>
                <a:spcPts val="0"/>
              </a:spcAft>
              <a:buNone/>
            </a:pPr>
            <a:r>
              <a:rPr lang="en-US" dirty="0"/>
              <a:t>Increase of the belief that people have a right to control their own destiny. </a:t>
            </a:r>
            <a:endParaRPr dirty="0"/>
          </a:p>
          <a:p>
            <a:pPr marL="0" lvl="1" indent="0" algn="l" rtl="0">
              <a:spcBef>
                <a:spcPts val="0"/>
              </a:spcBef>
              <a:spcAft>
                <a:spcPts val="0"/>
              </a:spcAft>
              <a:buNone/>
            </a:pPr>
            <a:endParaRPr b="1" dirty="0"/>
          </a:p>
          <a:p>
            <a:pPr marL="0" lvl="1" indent="0" algn="l" rtl="0">
              <a:spcBef>
                <a:spcPts val="0"/>
              </a:spcBef>
              <a:spcAft>
                <a:spcPts val="0"/>
              </a:spcAft>
              <a:buClr>
                <a:schemeClr val="dk1"/>
              </a:buClr>
              <a:buFont typeface="Arial"/>
              <a:buNone/>
            </a:pPr>
            <a:r>
              <a:rPr lang="en-US" b="1" dirty="0"/>
              <a:t>(Click): Social Justice Orientation</a:t>
            </a:r>
            <a:endParaRPr b="1" dirty="0"/>
          </a:p>
          <a:p>
            <a:pPr marL="0" lvl="0" indent="0" algn="l" rtl="0">
              <a:lnSpc>
                <a:spcPct val="90000"/>
              </a:lnSpc>
              <a:spcBef>
                <a:spcPts val="0"/>
              </a:spcBef>
              <a:spcAft>
                <a:spcPts val="0"/>
              </a:spcAft>
              <a:buNone/>
            </a:pPr>
            <a:r>
              <a:rPr lang="en-US" dirty="0"/>
              <a:t>This is a way of perceiving an issue that examines</a:t>
            </a:r>
            <a:r>
              <a:rPr lang="en-US" dirty="0">
                <a:highlight>
                  <a:srgbClr val="FFFFFF"/>
                </a:highlight>
              </a:rPr>
              <a:t> how oppressive social systems preserve classism, sexism, racism, homophobia, and other forms of discrimination and domination that perpetuate social injustice (Kagan, 2011). </a:t>
            </a:r>
            <a:endParaRPr dirty="0">
              <a:highlight>
                <a:srgbClr val="FFFFFF"/>
              </a:highlight>
            </a:endParaRPr>
          </a:p>
          <a:p>
            <a:pPr marL="0" lvl="0" indent="0" algn="l" rtl="0">
              <a:lnSpc>
                <a:spcPct val="90000"/>
              </a:lnSpc>
              <a:spcBef>
                <a:spcPts val="0"/>
              </a:spcBef>
              <a:spcAft>
                <a:spcPts val="0"/>
              </a:spcAft>
              <a:buNone/>
            </a:pPr>
            <a:endParaRPr dirty="0">
              <a:highlight>
                <a:srgbClr val="FFFFFF"/>
              </a:highlight>
            </a:endParaRPr>
          </a:p>
          <a:p>
            <a:pPr marL="0" lvl="0" indent="0" algn="l" rtl="0">
              <a:lnSpc>
                <a:spcPct val="90000"/>
              </a:lnSpc>
              <a:spcBef>
                <a:spcPts val="0"/>
              </a:spcBef>
              <a:spcAft>
                <a:spcPts val="0"/>
              </a:spcAft>
              <a:buNone/>
            </a:pPr>
            <a:r>
              <a:rPr lang="en-US" dirty="0">
                <a:highlight>
                  <a:srgbClr val="FFFFFF"/>
                </a:highlight>
              </a:rPr>
              <a:t>Reference: Kagan, C., Burton, M., Duckett, P., </a:t>
            </a:r>
            <a:r>
              <a:rPr lang="en-US" dirty="0" err="1">
                <a:highlight>
                  <a:srgbClr val="FFFFFF"/>
                </a:highlight>
              </a:rPr>
              <a:t>Lawthom</a:t>
            </a:r>
            <a:r>
              <a:rPr lang="en-US" dirty="0">
                <a:highlight>
                  <a:srgbClr val="FFFFFF"/>
                </a:highlight>
              </a:rPr>
              <a:t>, R., &amp; </a:t>
            </a:r>
            <a:r>
              <a:rPr lang="en-US" dirty="0" err="1">
                <a:highlight>
                  <a:srgbClr val="FFFFFF"/>
                </a:highlight>
              </a:rPr>
              <a:t>Siddiquee</a:t>
            </a:r>
            <a:r>
              <a:rPr lang="en-US" dirty="0">
                <a:highlight>
                  <a:srgbClr val="FFFFFF"/>
                </a:highlight>
              </a:rPr>
              <a:t>, A. (Eds.). (2011). </a:t>
            </a:r>
            <a:r>
              <a:rPr lang="en-US" i="1" dirty="0"/>
              <a:t>Critical Community Psychology </a:t>
            </a:r>
            <a:r>
              <a:rPr lang="en-US" dirty="0">
                <a:highlight>
                  <a:srgbClr val="FFFFFF"/>
                </a:highlight>
              </a:rPr>
              <a:t>(1st ed.). West Sussex, UK: Wiley-Blackwell.</a:t>
            </a:r>
            <a:endParaRPr dirty="0">
              <a:highlight>
                <a:srgbClr val="FFFFFF"/>
              </a:highlight>
            </a:endParaRPr>
          </a:p>
        </p:txBody>
      </p:sp>
      <p:sp>
        <p:nvSpPr>
          <p:cNvPr id="203" name="Google Shape;203;g7c08e1a708_0_6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sz="1200" b="0" i="0" u="none" strike="noStrike" cap="none">
                <a:solidFill>
                  <a:srgbClr val="000000"/>
                </a:solidFill>
                <a:latin typeface="Calibri"/>
                <a:ea typeface="Calibri"/>
                <a:cs typeface="Calibri"/>
                <a:sym typeface="Calibri"/>
              </a:rPr>
              <a:t>15</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7c08e1a708_0_104: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217" name="Google Shape;217;g7c08e1a708_0_10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b="1" dirty="0"/>
              <a:t>Purpose: </a:t>
            </a:r>
            <a:r>
              <a:rPr lang="en-US" dirty="0"/>
              <a:t>The purpose of this activity is to encourage students to practice innovative and critical thinking skills, while also incorporating sociocultural factors into their methods of problem solving.</a:t>
            </a:r>
            <a:endParaRPr dirty="0"/>
          </a:p>
          <a:p>
            <a:pPr marL="0" lvl="0" indent="0" algn="l" rtl="0">
              <a:spcBef>
                <a:spcPts val="0"/>
              </a:spcBef>
              <a:spcAft>
                <a:spcPts val="0"/>
              </a:spcAft>
              <a:buNone/>
            </a:pPr>
            <a:r>
              <a:rPr lang="en-US" b="1" dirty="0"/>
              <a:t>Time: </a:t>
            </a:r>
            <a:r>
              <a:rPr lang="en-US" dirty="0"/>
              <a:t>15-20 minutes</a:t>
            </a:r>
            <a:endParaRPr dirty="0"/>
          </a:p>
          <a:p>
            <a:pPr marL="0" lvl="0" indent="0" algn="l" rtl="0">
              <a:spcBef>
                <a:spcPts val="0"/>
              </a:spcBef>
              <a:spcAft>
                <a:spcPts val="0"/>
              </a:spcAft>
              <a:buNone/>
            </a:pPr>
            <a:r>
              <a:rPr lang="en-US" b="1" dirty="0"/>
              <a:t>Materials: </a:t>
            </a:r>
            <a:r>
              <a:rPr lang="en-US" b="0" dirty="0"/>
              <a:t>The SJO Activity slide and the next slide SJO Activity Continued, </a:t>
            </a:r>
            <a:r>
              <a:rPr lang="en-US" dirty="0"/>
              <a:t>chalkboard and chalk or whiteboard and marker.</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US" b="1" dirty="0"/>
              <a:t>Introduce a “Think-Pair-Share” activity.</a:t>
            </a:r>
            <a:endParaRPr b="1" dirty="0"/>
          </a:p>
          <a:p>
            <a:pPr marL="0" lvl="0" indent="0" algn="l" rtl="0">
              <a:spcBef>
                <a:spcPts val="0"/>
              </a:spcBef>
              <a:spcAft>
                <a:spcPts val="0"/>
              </a:spcAft>
              <a:buNone/>
            </a:pPr>
            <a:endParaRPr dirty="0"/>
          </a:p>
          <a:p>
            <a:pPr marL="0" lvl="0" indent="0" algn="l" rtl="0">
              <a:spcBef>
                <a:spcPts val="0"/>
              </a:spcBef>
              <a:spcAft>
                <a:spcPts val="0"/>
              </a:spcAft>
              <a:buNone/>
            </a:pPr>
            <a:r>
              <a:rPr lang="en-US" b="1" dirty="0"/>
              <a:t>(Click): In pairs or small groups, agree upon a social issue that you are able to examine using a social justice orientation. (3-5 minutes)</a:t>
            </a:r>
            <a:endParaRPr b="1" dirty="0"/>
          </a:p>
          <a:p>
            <a:pPr marL="0" lvl="0" indent="0" algn="l" rtl="0">
              <a:spcBef>
                <a:spcPts val="0"/>
              </a:spcBef>
              <a:spcAft>
                <a:spcPts val="0"/>
              </a:spcAft>
              <a:buNone/>
            </a:pPr>
            <a:endParaRPr b="1" dirty="0"/>
          </a:p>
          <a:p>
            <a:pPr marL="0" lvl="0" indent="0" algn="l" rtl="0">
              <a:spcBef>
                <a:spcPts val="0"/>
              </a:spcBef>
              <a:spcAft>
                <a:spcPts val="0"/>
              </a:spcAft>
              <a:buNone/>
            </a:pPr>
            <a:r>
              <a:rPr lang="en-US" b="1" dirty="0"/>
              <a:t>Pairs will then discuss the following (10 minutes):</a:t>
            </a:r>
            <a:endParaRPr b="1" dirty="0"/>
          </a:p>
          <a:p>
            <a:pPr marL="457200" lvl="0" indent="-317500" algn="l" rtl="0">
              <a:spcBef>
                <a:spcPts val="0"/>
              </a:spcBef>
              <a:spcAft>
                <a:spcPts val="0"/>
              </a:spcAft>
              <a:buSzPts val="1400"/>
              <a:buChar char="●"/>
            </a:pPr>
            <a:r>
              <a:rPr lang="en-US" dirty="0"/>
              <a:t>How do social and economic inequities contribute to the root problems of your group’s social issue? </a:t>
            </a:r>
            <a:endParaRPr dirty="0"/>
          </a:p>
          <a:p>
            <a:pPr marL="457200" lvl="0" indent="-317500" algn="l" rtl="0">
              <a:spcBef>
                <a:spcPts val="0"/>
              </a:spcBef>
              <a:spcAft>
                <a:spcPts val="0"/>
              </a:spcAft>
              <a:buSzPts val="1400"/>
              <a:buChar char="●"/>
            </a:pPr>
            <a:r>
              <a:rPr lang="en-US" dirty="0"/>
              <a:t>What systemic injustices occur, and how might these systemic factors be misapplied (i.e., attributed to the individual such as people with SUD being at fault for their illness)?</a:t>
            </a:r>
            <a:endParaRPr dirty="0"/>
          </a:p>
          <a:p>
            <a:pPr marL="457200" lvl="0" indent="-317500" algn="l" rtl="0">
              <a:spcBef>
                <a:spcPts val="0"/>
              </a:spcBef>
              <a:spcAft>
                <a:spcPts val="0"/>
              </a:spcAft>
              <a:buSzPts val="1400"/>
              <a:buChar char="●"/>
            </a:pPr>
            <a:r>
              <a:rPr lang="en-US" dirty="0"/>
              <a:t>How might a community psychologist approach this issue by reallocating resources, reducing barriers, or promoting self-determination and well-being?</a:t>
            </a:r>
            <a:endParaRPr b="1" dirty="0"/>
          </a:p>
          <a:p>
            <a:pPr marL="0" lvl="0" indent="0" algn="l" rtl="0">
              <a:spcBef>
                <a:spcPts val="0"/>
              </a:spcBef>
              <a:spcAft>
                <a:spcPts val="0"/>
              </a:spcAft>
              <a:buNone/>
            </a:pPr>
            <a:endParaRPr b="1" dirty="0"/>
          </a:p>
          <a:p>
            <a:pPr marL="0" lvl="0" indent="0" algn="l" rtl="0">
              <a:spcBef>
                <a:spcPts val="560"/>
              </a:spcBef>
              <a:spcAft>
                <a:spcPts val="0"/>
              </a:spcAft>
              <a:buNone/>
            </a:pPr>
            <a:r>
              <a:rPr lang="en-US" i="1" dirty="0"/>
              <a:t>Instructors Note: </a:t>
            </a:r>
            <a:r>
              <a:rPr lang="en-US" dirty="0"/>
              <a:t>Please go to the next slide after explaining the rules below, it displays these questions so students can keep track of them and don’t have to memorize them.</a:t>
            </a:r>
            <a:endParaRPr dirty="0"/>
          </a:p>
          <a:p>
            <a:pPr marL="0" lvl="0" indent="0" algn="l" rtl="0">
              <a:spcBef>
                <a:spcPts val="560"/>
              </a:spcBef>
              <a:spcAft>
                <a:spcPts val="0"/>
              </a:spcAft>
              <a:buNone/>
            </a:pPr>
            <a:endParaRPr dirty="0"/>
          </a:p>
          <a:p>
            <a:pPr marL="0" lvl="0" indent="0" algn="l" rtl="0">
              <a:spcBef>
                <a:spcPts val="0"/>
              </a:spcBef>
              <a:spcAft>
                <a:spcPts val="0"/>
              </a:spcAft>
              <a:buClr>
                <a:schemeClr val="dk1"/>
              </a:buClr>
              <a:buSzPts val="1100"/>
              <a:buFont typeface="Arial"/>
              <a:buNone/>
            </a:pPr>
            <a:r>
              <a:rPr lang="en-US" dirty="0"/>
              <a:t>Tell the class that when discussing with their partner, they should:</a:t>
            </a:r>
            <a:endParaRPr dirty="0"/>
          </a:p>
          <a:p>
            <a:pPr marL="457200" lvl="0" indent="-304800" algn="l" rtl="0">
              <a:spcBef>
                <a:spcPts val="0"/>
              </a:spcBef>
              <a:spcAft>
                <a:spcPts val="0"/>
              </a:spcAft>
              <a:buClr>
                <a:schemeClr val="dk1"/>
              </a:buClr>
              <a:buSzPts val="1200"/>
              <a:buFont typeface="Calibri"/>
              <a:buAutoNum type="arabicPeriod"/>
            </a:pPr>
            <a:r>
              <a:rPr lang="en-US" dirty="0"/>
              <a:t> Take turns and try to have an equal speaking time.</a:t>
            </a:r>
            <a:endParaRPr dirty="0"/>
          </a:p>
          <a:p>
            <a:pPr marL="457200" lvl="0" indent="-304800" algn="l" rtl="0">
              <a:spcBef>
                <a:spcPts val="0"/>
              </a:spcBef>
              <a:spcAft>
                <a:spcPts val="0"/>
              </a:spcAft>
              <a:buClr>
                <a:schemeClr val="dk1"/>
              </a:buClr>
              <a:buSzPts val="1200"/>
              <a:buFont typeface="Calibri"/>
              <a:buAutoNum type="arabicPeriod"/>
            </a:pPr>
            <a:r>
              <a:rPr lang="en-US" dirty="0"/>
              <a:t>Listen carefully and ask clarifying questions of one another.</a:t>
            </a:r>
            <a:endParaRPr dirty="0"/>
          </a:p>
          <a:p>
            <a:pPr marL="457200" lvl="0" indent="-304800" algn="l" rtl="0">
              <a:spcBef>
                <a:spcPts val="0"/>
              </a:spcBef>
              <a:spcAft>
                <a:spcPts val="0"/>
              </a:spcAft>
              <a:buClr>
                <a:schemeClr val="dk1"/>
              </a:buClr>
              <a:buSzPts val="1200"/>
              <a:buFont typeface="Calibri"/>
              <a:buAutoNum type="arabicPeriod"/>
            </a:pPr>
            <a:r>
              <a:rPr lang="en-US" dirty="0"/>
              <a:t>You should be able to explain your partner’s thinking, as well as your own.</a:t>
            </a:r>
            <a:endParaRPr dirty="0"/>
          </a:p>
          <a:p>
            <a:pPr marL="457200" lvl="0" indent="-304800" algn="l" rtl="0">
              <a:spcBef>
                <a:spcPts val="0"/>
              </a:spcBef>
              <a:spcAft>
                <a:spcPts val="0"/>
              </a:spcAft>
              <a:buClr>
                <a:schemeClr val="dk1"/>
              </a:buClr>
              <a:buSzPts val="1200"/>
              <a:buFont typeface="Calibri"/>
              <a:buAutoNum type="arabicPeriod"/>
            </a:pPr>
            <a:r>
              <a:rPr lang="en-US" dirty="0"/>
              <a:t>Feel free to write notes as you discuss with your partner</a:t>
            </a:r>
            <a:endParaRPr dirty="0"/>
          </a:p>
        </p:txBody>
      </p:sp>
      <p:sp>
        <p:nvSpPr>
          <p:cNvPr id="218" name="Google Shape;218;g7c08e1a708_0_10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sz="1200" b="0" i="0" u="none" strike="noStrike" cap="none">
                <a:solidFill>
                  <a:srgbClr val="000000"/>
                </a:solidFill>
                <a:latin typeface="Calibri"/>
                <a:ea typeface="Calibri"/>
                <a:cs typeface="Calibri"/>
                <a:sym typeface="Calibri"/>
              </a:rPr>
              <a:t>16</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7c08e1a708_0_104: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217" name="Google Shape;217;g7c08e1a708_0_10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b="1" dirty="0"/>
              <a:t>Purpose: </a:t>
            </a:r>
            <a:r>
              <a:rPr lang="en-US" dirty="0"/>
              <a:t>The SJO Activity continued.</a:t>
            </a:r>
            <a:endParaRPr dirty="0"/>
          </a:p>
          <a:p>
            <a:pPr marL="0" lvl="0" indent="0" algn="l" rtl="0">
              <a:spcBef>
                <a:spcPts val="0"/>
              </a:spcBef>
              <a:spcAft>
                <a:spcPts val="0"/>
              </a:spcAft>
              <a:buNone/>
            </a:pPr>
            <a:r>
              <a:rPr lang="en-US" b="1" dirty="0"/>
              <a:t>Time: </a:t>
            </a:r>
            <a:r>
              <a:rPr lang="en-US" dirty="0"/>
              <a:t>15-20 minutes</a:t>
            </a:r>
            <a:endParaRPr dirty="0"/>
          </a:p>
          <a:p>
            <a:pPr marL="0" lvl="0" indent="0" algn="l" rtl="0">
              <a:spcBef>
                <a:spcPts val="0"/>
              </a:spcBef>
              <a:spcAft>
                <a:spcPts val="0"/>
              </a:spcAft>
              <a:buNone/>
            </a:pPr>
            <a:r>
              <a:rPr lang="en-US" b="1" dirty="0"/>
              <a:t>Materials: </a:t>
            </a:r>
            <a:r>
              <a:rPr lang="en-US" b="0" dirty="0"/>
              <a:t>This slide.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US" b="1" dirty="0"/>
              <a:t>Pairs discuss the following (10 minutes):</a:t>
            </a:r>
            <a:endParaRPr b="1" dirty="0"/>
          </a:p>
          <a:p>
            <a:pPr marL="457200" lvl="0" indent="-317500" algn="l" rtl="0">
              <a:spcBef>
                <a:spcPts val="0"/>
              </a:spcBef>
              <a:spcAft>
                <a:spcPts val="0"/>
              </a:spcAft>
              <a:buSzPts val="1400"/>
              <a:buChar char="●"/>
            </a:pPr>
            <a:r>
              <a:rPr lang="en-US" dirty="0"/>
              <a:t>How do social and economic inequities contribute to the root problems of your group’s social issue? </a:t>
            </a:r>
            <a:endParaRPr dirty="0"/>
          </a:p>
          <a:p>
            <a:pPr marL="457200" lvl="0" indent="-317500" algn="l" rtl="0">
              <a:spcBef>
                <a:spcPts val="0"/>
              </a:spcBef>
              <a:spcAft>
                <a:spcPts val="0"/>
              </a:spcAft>
              <a:buSzPts val="1400"/>
              <a:buChar char="●"/>
            </a:pPr>
            <a:r>
              <a:rPr lang="en-US" dirty="0"/>
              <a:t>What systemic injustices occur, and how might these systemic factors be misapplied (i.e., attributed to the individual such as people with SUD being at fault for their illness)?</a:t>
            </a:r>
            <a:endParaRPr dirty="0"/>
          </a:p>
          <a:p>
            <a:pPr marL="457200" lvl="0" indent="-317500" algn="l" rtl="0">
              <a:spcBef>
                <a:spcPts val="0"/>
              </a:spcBef>
              <a:spcAft>
                <a:spcPts val="0"/>
              </a:spcAft>
              <a:buSzPts val="1400"/>
              <a:buChar char="●"/>
            </a:pPr>
            <a:r>
              <a:rPr lang="en-US" dirty="0"/>
              <a:t>How might a community psychologist approach this issue by reallocating resources, reducing barriers, or promoting self-determination and well-being?</a:t>
            </a:r>
            <a:endParaRPr b="1" dirty="0"/>
          </a:p>
          <a:p>
            <a:pPr marL="0" lvl="0" indent="0" algn="l" rtl="0">
              <a:spcBef>
                <a:spcPts val="0"/>
              </a:spcBef>
              <a:spcAft>
                <a:spcPts val="0"/>
              </a:spcAft>
              <a:buNone/>
            </a:pPr>
            <a:endParaRPr b="1" dirty="0"/>
          </a:p>
        </p:txBody>
      </p:sp>
      <p:sp>
        <p:nvSpPr>
          <p:cNvPr id="218" name="Google Shape;218;g7c08e1a708_0_10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sz="1200" b="0" i="0" u="none" strike="noStrike" cap="none">
                <a:solidFill>
                  <a:srgbClr val="000000"/>
                </a:solidFill>
                <a:latin typeface="Calibri"/>
                <a:ea typeface="Calibri"/>
                <a:cs typeface="Calibri"/>
                <a:sym typeface="Calibri"/>
              </a:rPr>
              <a:t>17</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26903111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p11: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232" name="Google Shape;232;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b="1"/>
              <a:t>Purpose: </a:t>
            </a:r>
            <a:r>
              <a:rPr lang="en-US"/>
              <a:t>The purpose of this slide is to provide students with an overview of the material that will be covered during the lecture.</a:t>
            </a:r>
            <a:endParaRPr/>
          </a:p>
        </p:txBody>
      </p:sp>
      <p:sp>
        <p:nvSpPr>
          <p:cNvPr id="233" name="Google Shape;233;p1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sz="1200" b="0" i="0" u="none" strike="noStrike" cap="none">
                <a:solidFill>
                  <a:srgbClr val="000000"/>
                </a:solidFill>
                <a:latin typeface="Calibri"/>
                <a:ea typeface="Calibri"/>
                <a:cs typeface="Calibri"/>
                <a:sym typeface="Calibri"/>
              </a:rPr>
              <a:t>18</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7c08e1a708_0_9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247" name="Google Shape;247;g7c08e1a708_0_9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b="1" dirty="0"/>
              <a:t>Purpose: </a:t>
            </a:r>
            <a:r>
              <a:rPr lang="en-US" dirty="0"/>
              <a:t>This slide is meant to teach students about ecological theory. </a:t>
            </a:r>
            <a:endParaRPr dirty="0"/>
          </a:p>
          <a:p>
            <a:pPr marL="0" lvl="0" indent="0" algn="l" rtl="0">
              <a:spcBef>
                <a:spcPts val="0"/>
              </a:spcBef>
              <a:spcAft>
                <a:spcPts val="0"/>
              </a:spcAft>
              <a:buClr>
                <a:schemeClr val="dk1"/>
              </a:buClr>
              <a:buFont typeface="Arial"/>
              <a:buNone/>
            </a:pPr>
            <a:endParaRPr dirty="0"/>
          </a:p>
          <a:p>
            <a:pPr marL="0" lvl="0" indent="0" algn="l" rtl="0">
              <a:spcBef>
                <a:spcPts val="0"/>
              </a:spcBef>
              <a:spcAft>
                <a:spcPts val="0"/>
              </a:spcAft>
              <a:buClr>
                <a:schemeClr val="dk1"/>
              </a:buClr>
              <a:buFont typeface="Arial"/>
              <a:buNone/>
            </a:pPr>
            <a:r>
              <a:rPr lang="en-US" b="1" dirty="0"/>
              <a:t>(Click): Ecological theory </a:t>
            </a:r>
            <a:endParaRPr dirty="0"/>
          </a:p>
          <a:p>
            <a:pPr marL="0" lvl="0" indent="0" algn="l" rtl="0">
              <a:spcBef>
                <a:spcPts val="0"/>
              </a:spcBef>
              <a:spcAft>
                <a:spcPts val="0"/>
              </a:spcAft>
              <a:buClr>
                <a:schemeClr val="dk1"/>
              </a:buClr>
              <a:buFont typeface="Arial"/>
              <a:buNone/>
            </a:pPr>
            <a:r>
              <a:rPr lang="en-US" dirty="0">
                <a:highlight>
                  <a:srgbClr val="FFFFFF"/>
                </a:highlight>
              </a:rPr>
              <a:t>The purpose of this theory is to provide a framework for understanding the structure and function of community (Kelly, 1966). It helps to understand the relationships between people and their social environments (e.g., families, groups, communities, and societies).</a:t>
            </a:r>
            <a:endParaRPr sz="1350" dirty="0">
              <a:highlight>
                <a:srgbClr val="FFFFFF"/>
              </a:highlight>
              <a:latin typeface="Times New Roman"/>
              <a:ea typeface="Times New Roman"/>
              <a:cs typeface="Times New Roman"/>
              <a:sym typeface="Times New Roman"/>
            </a:endParaRPr>
          </a:p>
          <a:p>
            <a:pPr marL="0" lvl="0" indent="0" algn="l" rtl="0">
              <a:spcBef>
                <a:spcPts val="0"/>
              </a:spcBef>
              <a:spcAft>
                <a:spcPts val="0"/>
              </a:spcAft>
              <a:buClr>
                <a:schemeClr val="dk1"/>
              </a:buClr>
              <a:buFont typeface="Arial"/>
              <a:buNone/>
            </a:pPr>
            <a:endParaRPr b="1" dirty="0"/>
          </a:p>
          <a:p>
            <a:pPr marL="0" lvl="0" indent="0" algn="l" rtl="0">
              <a:spcBef>
                <a:spcPts val="0"/>
              </a:spcBef>
              <a:spcAft>
                <a:spcPts val="0"/>
              </a:spcAft>
              <a:buClr>
                <a:schemeClr val="dk1"/>
              </a:buClr>
              <a:buFont typeface="Arial"/>
              <a:buNone/>
            </a:pPr>
            <a:r>
              <a:rPr lang="en-US" b="1" dirty="0"/>
              <a:t>(Click): Levels of Analysis</a:t>
            </a:r>
            <a:endParaRPr dirty="0"/>
          </a:p>
          <a:p>
            <a:pPr marL="0" lvl="0" indent="0" algn="l" rtl="0">
              <a:spcBef>
                <a:spcPts val="0"/>
              </a:spcBef>
              <a:spcAft>
                <a:spcPts val="0"/>
              </a:spcAft>
              <a:buClr>
                <a:schemeClr val="dk1"/>
              </a:buClr>
              <a:buFont typeface="Arial"/>
              <a:buNone/>
            </a:pPr>
            <a:r>
              <a:rPr lang="en-US" dirty="0"/>
              <a:t>The levels of analysis can be thought of as the various levels of interaction that a person lives with, each of them nested within one another. Each level is a step closer to, or further from, the individual. </a:t>
            </a:r>
            <a:endParaRPr dirty="0"/>
          </a:p>
          <a:p>
            <a:pPr marL="0" lvl="0" indent="0" algn="l" rtl="0">
              <a:spcBef>
                <a:spcPts val="0"/>
              </a:spcBef>
              <a:spcAft>
                <a:spcPts val="0"/>
              </a:spcAft>
              <a:buClr>
                <a:schemeClr val="dk1"/>
              </a:buClr>
              <a:buFont typeface="Arial"/>
              <a:buNone/>
            </a:pPr>
            <a:endParaRPr dirty="0"/>
          </a:p>
          <a:p>
            <a:pPr marL="0" lvl="0" indent="0" algn="l" rtl="0">
              <a:spcBef>
                <a:spcPts val="0"/>
              </a:spcBef>
              <a:spcAft>
                <a:spcPts val="0"/>
              </a:spcAft>
              <a:buClr>
                <a:schemeClr val="dk1"/>
              </a:buClr>
              <a:buFont typeface="Arial"/>
              <a:buNone/>
            </a:pPr>
            <a:r>
              <a:rPr lang="en-US" b="1" dirty="0"/>
              <a:t>(Click): Individual/personal factors </a:t>
            </a:r>
            <a:endParaRPr b="1" dirty="0"/>
          </a:p>
          <a:p>
            <a:pPr marL="0" lvl="0" indent="0" algn="l" rtl="0">
              <a:spcBef>
                <a:spcPts val="0"/>
              </a:spcBef>
              <a:spcAft>
                <a:spcPts val="0"/>
              </a:spcAft>
              <a:buNone/>
            </a:pPr>
            <a:r>
              <a:rPr lang="en-US" dirty="0"/>
              <a:t>These include personal factors such as personality traits. </a:t>
            </a:r>
            <a:endParaRPr dirty="0"/>
          </a:p>
          <a:p>
            <a:pPr marL="0" lvl="0" indent="0" algn="l" rtl="0">
              <a:spcBef>
                <a:spcPts val="0"/>
              </a:spcBef>
              <a:spcAft>
                <a:spcPts val="0"/>
              </a:spcAft>
              <a:buClr>
                <a:schemeClr val="dk1"/>
              </a:buClr>
              <a:buFont typeface="Arial"/>
              <a:buNone/>
            </a:pPr>
            <a:endParaRPr b="1" dirty="0"/>
          </a:p>
          <a:p>
            <a:pPr marL="0" lvl="0" indent="0" algn="l" rtl="0">
              <a:spcBef>
                <a:spcPts val="0"/>
              </a:spcBef>
              <a:spcAft>
                <a:spcPts val="0"/>
              </a:spcAft>
              <a:buClr>
                <a:schemeClr val="dk1"/>
              </a:buClr>
              <a:buFont typeface="Arial"/>
              <a:buNone/>
            </a:pPr>
            <a:r>
              <a:rPr lang="en-US" b="1" dirty="0"/>
              <a:t>(Click): Social factors </a:t>
            </a:r>
            <a:endParaRPr b="1" dirty="0"/>
          </a:p>
          <a:p>
            <a:pPr marL="0" lvl="0" indent="0" algn="l" rtl="0">
              <a:spcBef>
                <a:spcPts val="0"/>
              </a:spcBef>
              <a:spcAft>
                <a:spcPts val="0"/>
              </a:spcAft>
              <a:buNone/>
            </a:pPr>
            <a:r>
              <a:rPr lang="en-US" dirty="0"/>
              <a:t>These include social factors such as family upbringing.</a:t>
            </a:r>
            <a:endParaRPr dirty="0"/>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Clr>
                <a:schemeClr val="dk1"/>
              </a:buClr>
              <a:buFont typeface="Arial"/>
              <a:buNone/>
            </a:pPr>
            <a:r>
              <a:rPr lang="en-US" b="1" dirty="0"/>
              <a:t>(Click): Community factors </a:t>
            </a:r>
            <a:endParaRPr b="1" dirty="0"/>
          </a:p>
          <a:p>
            <a:pPr marL="0" lvl="0" indent="0" algn="l" rtl="0">
              <a:spcBef>
                <a:spcPts val="0"/>
              </a:spcBef>
              <a:spcAft>
                <a:spcPts val="0"/>
              </a:spcAft>
              <a:buNone/>
            </a:pPr>
            <a:r>
              <a:rPr lang="en-US" dirty="0"/>
              <a:t>These include community factors such as cultural or gender norms.</a:t>
            </a:r>
            <a:endParaRPr dirty="0"/>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None/>
            </a:pPr>
            <a:r>
              <a:rPr lang="en-US" b="1" dirty="0"/>
              <a:t>(Click): Societal factors </a:t>
            </a:r>
            <a:endParaRPr b="1" dirty="0"/>
          </a:p>
          <a:p>
            <a:pPr marL="0" lvl="0" indent="0" algn="l" rtl="0">
              <a:spcBef>
                <a:spcPts val="0"/>
              </a:spcBef>
              <a:spcAft>
                <a:spcPts val="0"/>
              </a:spcAft>
              <a:buNone/>
            </a:pPr>
            <a:r>
              <a:rPr lang="en-US" dirty="0"/>
              <a:t>These include societal factors such as public policies.</a:t>
            </a:r>
            <a:endParaRPr dirty="0"/>
          </a:p>
          <a:p>
            <a:pPr marL="0" lvl="0" indent="0" algn="l" rtl="0">
              <a:spcBef>
                <a:spcPts val="0"/>
              </a:spcBef>
              <a:spcAft>
                <a:spcPts val="0"/>
              </a:spcAft>
              <a:buClr>
                <a:schemeClr val="dk1"/>
              </a:buClr>
              <a:buSzPts val="1100"/>
              <a:buFont typeface="Arial"/>
              <a:buNone/>
            </a:pPr>
            <a:endParaRPr dirty="0">
              <a:latin typeface="Arial"/>
              <a:ea typeface="Arial"/>
              <a:cs typeface="Arial"/>
              <a:sym typeface="Arial"/>
            </a:endParaRPr>
          </a:p>
          <a:p>
            <a:pPr marL="0" lvl="0" indent="0" algn="l" rtl="0">
              <a:spcBef>
                <a:spcPts val="0"/>
              </a:spcBef>
              <a:spcAft>
                <a:spcPts val="0"/>
              </a:spcAft>
              <a:buNone/>
            </a:pPr>
            <a:r>
              <a:rPr lang="en-US" b="1" dirty="0"/>
              <a:t>Reference: </a:t>
            </a:r>
            <a:r>
              <a:rPr lang="en-US" dirty="0">
                <a:highlight>
                  <a:srgbClr val="FFFFFF"/>
                </a:highlight>
              </a:rPr>
              <a:t>Kelly, J. G. (1966). Ecological constraints on mental health services. </a:t>
            </a:r>
            <a:r>
              <a:rPr lang="en-US" i="1" dirty="0"/>
              <a:t>American Psychologist, 21</a:t>
            </a:r>
            <a:r>
              <a:rPr lang="en-US" dirty="0">
                <a:highlight>
                  <a:srgbClr val="FFFFFF"/>
                </a:highlight>
              </a:rPr>
              <a:t>, 535-539.</a:t>
            </a:r>
            <a:endParaRPr b="1" dirty="0">
              <a:highlight>
                <a:srgbClr val="FF00FF"/>
              </a:highlight>
            </a:endParaRPr>
          </a:p>
          <a:p>
            <a:pPr marL="0" lvl="0" indent="0" algn="l" rtl="0">
              <a:lnSpc>
                <a:spcPct val="90000"/>
              </a:lnSpc>
              <a:spcBef>
                <a:spcPts val="0"/>
              </a:spcBef>
              <a:spcAft>
                <a:spcPts val="0"/>
              </a:spcAft>
              <a:buNone/>
            </a:pPr>
            <a:endParaRPr b="1" dirty="0"/>
          </a:p>
        </p:txBody>
      </p:sp>
      <p:sp>
        <p:nvSpPr>
          <p:cNvPr id="248" name="Google Shape;248;g7c08e1a708_0_9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sz="1200" b="0" i="0" u="none" strike="noStrike" cap="none">
                <a:solidFill>
                  <a:srgbClr val="000000"/>
                </a:solidFill>
                <a:latin typeface="Calibri"/>
                <a:ea typeface="Calibri"/>
                <a:cs typeface="Calibri"/>
                <a:sym typeface="Calibri"/>
              </a:rPr>
              <a:t>19</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p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97" name="Google Shape;97;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b="1"/>
              <a:t>Purpose: </a:t>
            </a:r>
            <a:r>
              <a:rPr lang="en-US"/>
              <a:t>This slide outlines the learning objectives of the module. </a:t>
            </a:r>
            <a:endParaRPr/>
          </a:p>
        </p:txBody>
      </p:sp>
      <p:sp>
        <p:nvSpPr>
          <p:cNvPr id="98" name="Google Shape;98;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sz="1200" b="0" i="0" u="none" strike="noStrike" cap="none">
                <a:solidFill>
                  <a:srgbClr val="000000"/>
                </a:solidFill>
                <a:latin typeface="Calibri"/>
                <a:ea typeface="Calibri"/>
                <a:cs typeface="Calibri"/>
                <a:sym typeface="Calibri"/>
              </a:rPr>
              <a:t>2</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7c11c4256c_0_40: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255" name="Google Shape;255;g7c11c4256c_0_4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Font typeface="Arial"/>
              <a:buNone/>
            </a:pPr>
            <a:r>
              <a:rPr lang="en-US" b="1" dirty="0"/>
              <a:t>Purpose:</a:t>
            </a:r>
            <a:r>
              <a:rPr lang="en-US" dirty="0"/>
              <a:t> This slide is meant to teach students about the foundation of how ecological theory works. </a:t>
            </a:r>
            <a:endParaRPr dirty="0"/>
          </a:p>
          <a:p>
            <a:pPr marL="0" lvl="0" indent="0" algn="l" rtl="0">
              <a:spcBef>
                <a:spcPts val="0"/>
              </a:spcBef>
              <a:spcAft>
                <a:spcPts val="0"/>
              </a:spcAft>
              <a:buClr>
                <a:schemeClr val="dk1"/>
              </a:buClr>
              <a:buFont typeface="Arial"/>
              <a:buNone/>
            </a:pPr>
            <a:endParaRPr b="1" dirty="0"/>
          </a:p>
          <a:p>
            <a:pPr marL="0" lvl="0" indent="0" algn="l" rtl="0">
              <a:spcBef>
                <a:spcPts val="0"/>
              </a:spcBef>
              <a:spcAft>
                <a:spcPts val="0"/>
              </a:spcAft>
              <a:buClr>
                <a:schemeClr val="dk1"/>
              </a:buClr>
              <a:buSzPts val="1200"/>
              <a:buFont typeface="Noto Sans Symbols"/>
              <a:buNone/>
            </a:pPr>
            <a:r>
              <a:rPr lang="en-US" b="1" dirty="0"/>
              <a:t>(Click): Ecological theory principles (Kelly, 2006)</a:t>
            </a:r>
            <a:endParaRPr dirty="0"/>
          </a:p>
          <a:p>
            <a:pPr marL="0" lvl="0" indent="0" algn="l" rtl="0">
              <a:spcBef>
                <a:spcPts val="0"/>
              </a:spcBef>
              <a:spcAft>
                <a:spcPts val="0"/>
              </a:spcAft>
              <a:buClr>
                <a:schemeClr val="dk1"/>
              </a:buClr>
              <a:buSzPts val="1100"/>
              <a:buFont typeface="Arial"/>
              <a:buNone/>
            </a:pPr>
            <a:r>
              <a:rPr lang="en-US" dirty="0"/>
              <a:t>Each principle helps promote understanding of how social environments affect and influence people.</a:t>
            </a:r>
            <a:endParaRPr b="1" dirty="0">
              <a:highlight>
                <a:srgbClr val="FF00FF"/>
              </a:highlight>
            </a:endParaRPr>
          </a:p>
          <a:p>
            <a:pPr marL="0" lvl="0" indent="0" algn="l" rtl="0">
              <a:spcBef>
                <a:spcPts val="0"/>
              </a:spcBef>
              <a:spcAft>
                <a:spcPts val="0"/>
              </a:spcAft>
              <a:buClr>
                <a:schemeClr val="dk1"/>
              </a:buClr>
              <a:buSzPts val="1200"/>
              <a:buFont typeface="Noto Sans Symbols"/>
              <a:buNone/>
            </a:pPr>
            <a:endParaRPr b="1" dirty="0"/>
          </a:p>
          <a:p>
            <a:pPr marL="0" lvl="0" indent="0" algn="l" rtl="0">
              <a:spcBef>
                <a:spcPts val="0"/>
              </a:spcBef>
              <a:spcAft>
                <a:spcPts val="0"/>
              </a:spcAft>
              <a:buClr>
                <a:schemeClr val="dk1"/>
              </a:buClr>
              <a:buSzPts val="1200"/>
              <a:buFont typeface="Noto Sans Symbols"/>
              <a:buNone/>
            </a:pPr>
            <a:r>
              <a:rPr lang="en-US" b="1" dirty="0"/>
              <a:t>(Click): Interdependence</a:t>
            </a:r>
            <a:endParaRPr dirty="0"/>
          </a:p>
          <a:p>
            <a:pPr marL="0" lvl="0" indent="0" algn="l" rtl="0">
              <a:lnSpc>
                <a:spcPct val="115000"/>
              </a:lnSpc>
              <a:spcBef>
                <a:spcPts val="300"/>
              </a:spcBef>
              <a:spcAft>
                <a:spcPts val="0"/>
              </a:spcAft>
              <a:buClr>
                <a:schemeClr val="dk1"/>
              </a:buClr>
              <a:buSzPts val="1100"/>
              <a:buFont typeface="Arial"/>
              <a:buNone/>
            </a:pPr>
            <a:r>
              <a:rPr lang="en-US" dirty="0">
                <a:highlight>
                  <a:srgbClr val="FFFFFF"/>
                </a:highlight>
              </a:rPr>
              <a:t>Everything is connected, changing one aspect of an environment will have many ripple effects.</a:t>
            </a:r>
            <a:endParaRPr dirty="0">
              <a:highlight>
                <a:srgbClr val="FFFFFF"/>
              </a:highlight>
            </a:endParaRPr>
          </a:p>
          <a:p>
            <a:pPr marL="0" lvl="0" indent="0" algn="l" rtl="0">
              <a:spcBef>
                <a:spcPts val="0"/>
              </a:spcBef>
              <a:spcAft>
                <a:spcPts val="0"/>
              </a:spcAft>
              <a:buClr>
                <a:schemeClr val="dk1"/>
              </a:buClr>
              <a:buSzPts val="1200"/>
              <a:buFont typeface="Noto Sans Symbols"/>
              <a:buNone/>
            </a:pPr>
            <a:endParaRPr b="1" dirty="0"/>
          </a:p>
          <a:p>
            <a:pPr marL="0" lvl="0" indent="0" algn="l" rtl="0">
              <a:spcBef>
                <a:spcPts val="0"/>
              </a:spcBef>
              <a:spcAft>
                <a:spcPts val="0"/>
              </a:spcAft>
              <a:buClr>
                <a:schemeClr val="dk1"/>
              </a:buClr>
              <a:buSzPts val="1200"/>
              <a:buFont typeface="Noto Sans Symbols"/>
              <a:buNone/>
            </a:pPr>
            <a:r>
              <a:rPr lang="en-US" b="1" dirty="0"/>
              <a:t>(Click): Adaptation</a:t>
            </a:r>
            <a:endParaRPr dirty="0"/>
          </a:p>
          <a:p>
            <a:pPr marL="0" lvl="0" indent="0" algn="l" rtl="0">
              <a:lnSpc>
                <a:spcPct val="115000"/>
              </a:lnSpc>
              <a:spcBef>
                <a:spcPts val="300"/>
              </a:spcBef>
              <a:spcAft>
                <a:spcPts val="0"/>
              </a:spcAft>
              <a:buNone/>
            </a:pPr>
            <a:r>
              <a:rPr lang="en-US" dirty="0">
                <a:highlight>
                  <a:srgbClr val="FFFFFF"/>
                </a:highlight>
              </a:rPr>
              <a:t>Focuses on interactions between persons and their environments to better understand why behavior that is effective in one setting may not be useful in others.</a:t>
            </a:r>
            <a:endParaRPr dirty="0">
              <a:highlight>
                <a:srgbClr val="FF00FF"/>
              </a:highlight>
            </a:endParaRPr>
          </a:p>
          <a:p>
            <a:pPr marL="0" lvl="1" indent="0" algn="l" rtl="0">
              <a:spcBef>
                <a:spcPts val="0"/>
              </a:spcBef>
              <a:spcAft>
                <a:spcPts val="0"/>
              </a:spcAft>
              <a:buNone/>
            </a:pPr>
            <a:endParaRPr dirty="0">
              <a:highlight>
                <a:srgbClr val="FF00FF"/>
              </a:highlight>
            </a:endParaRPr>
          </a:p>
          <a:p>
            <a:pPr marL="0" lvl="1" indent="0" algn="l" rtl="0">
              <a:spcBef>
                <a:spcPts val="0"/>
              </a:spcBef>
              <a:spcAft>
                <a:spcPts val="0"/>
              </a:spcAft>
              <a:buClr>
                <a:schemeClr val="dk1"/>
              </a:buClr>
              <a:buSzPts val="1200"/>
              <a:buFont typeface="Noto Sans Symbols"/>
              <a:buNone/>
            </a:pPr>
            <a:r>
              <a:rPr lang="en-US" b="1" dirty="0"/>
              <a:t>Reference:</a:t>
            </a:r>
            <a:r>
              <a:rPr lang="en-US" dirty="0"/>
              <a:t> Kelly, J. G. (2006). </a:t>
            </a:r>
            <a:r>
              <a:rPr lang="en-US" i="1" dirty="0"/>
              <a:t>Being ecological: An expedition into Community Psychology</a:t>
            </a:r>
            <a:r>
              <a:rPr lang="en-US" dirty="0"/>
              <a:t>. New York, NY: Oxford University Press.</a:t>
            </a:r>
            <a:endParaRPr b="1" dirty="0">
              <a:highlight>
                <a:srgbClr val="FF00FF"/>
              </a:highlight>
            </a:endParaRPr>
          </a:p>
        </p:txBody>
      </p:sp>
      <p:sp>
        <p:nvSpPr>
          <p:cNvPr id="256" name="Google Shape;256;g7c11c4256c_0_4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sz="1200" b="0" i="0" u="none" strike="noStrike" cap="none">
                <a:solidFill>
                  <a:srgbClr val="000000"/>
                </a:solidFill>
                <a:latin typeface="Calibri"/>
                <a:ea typeface="Calibri"/>
                <a:cs typeface="Calibri"/>
                <a:sym typeface="Calibri"/>
              </a:rPr>
              <a:t>20</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7c11c4256c_0_5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263" name="Google Shape;263;g7c11c4256c_0_5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Font typeface="Arial"/>
              <a:buNone/>
            </a:pPr>
            <a:r>
              <a:rPr lang="en-US" b="1" dirty="0"/>
              <a:t>Purpose:</a:t>
            </a:r>
            <a:r>
              <a:rPr lang="en-US" dirty="0"/>
              <a:t> The purpose of this activity is for students to gain familiarity with the different ecological levels in their own lives. </a:t>
            </a:r>
            <a:endParaRPr dirty="0"/>
          </a:p>
          <a:p>
            <a:pPr marL="0" lvl="0" indent="0" algn="l" rtl="0">
              <a:spcBef>
                <a:spcPts val="0"/>
              </a:spcBef>
              <a:spcAft>
                <a:spcPts val="0"/>
              </a:spcAft>
              <a:buClr>
                <a:schemeClr val="dk1"/>
              </a:buClr>
              <a:buFont typeface="Arial"/>
              <a:buNone/>
            </a:pPr>
            <a:r>
              <a:rPr lang="en-US" b="1" dirty="0"/>
              <a:t>Time: </a:t>
            </a:r>
            <a:r>
              <a:rPr lang="en-US" dirty="0"/>
              <a:t>20-25 minutes</a:t>
            </a:r>
            <a:endParaRPr dirty="0"/>
          </a:p>
          <a:p>
            <a:pPr marL="0" lvl="0" indent="0" algn="just" rtl="0">
              <a:lnSpc>
                <a:spcPct val="115000"/>
              </a:lnSpc>
              <a:spcBef>
                <a:spcPts val="0"/>
              </a:spcBef>
              <a:spcAft>
                <a:spcPts val="0"/>
              </a:spcAft>
              <a:buNone/>
            </a:pPr>
            <a:r>
              <a:rPr lang="en-US" b="1" dirty="0"/>
              <a:t>Materials: </a:t>
            </a:r>
            <a:r>
              <a:rPr lang="en-US" dirty="0"/>
              <a:t>The slides that cover the Advocacy Self-Assessment Tool activity, chalkboard and chalk or whiteboard and marker. Students will need a writing utensil and a sheet of paper. </a:t>
            </a:r>
            <a:endParaRPr dirty="0"/>
          </a:p>
          <a:p>
            <a:pPr marL="0" lvl="0" indent="0" algn="l" rtl="0">
              <a:lnSpc>
                <a:spcPct val="90000"/>
              </a:lnSpc>
              <a:spcBef>
                <a:spcPts val="0"/>
              </a:spcBef>
              <a:spcAft>
                <a:spcPts val="0"/>
              </a:spcAft>
              <a:buNone/>
            </a:pPr>
            <a:endParaRPr b="1" dirty="0">
              <a:highlight>
                <a:srgbClr val="FF00FF"/>
              </a:highlight>
            </a:endParaRPr>
          </a:p>
          <a:p>
            <a:pPr marL="0" lvl="0" indent="0" algn="l" rtl="0">
              <a:lnSpc>
                <a:spcPct val="90000"/>
              </a:lnSpc>
              <a:spcBef>
                <a:spcPts val="0"/>
              </a:spcBef>
              <a:spcAft>
                <a:spcPts val="0"/>
              </a:spcAft>
              <a:buNone/>
            </a:pPr>
            <a:r>
              <a:rPr lang="en-US" b="1" dirty="0"/>
              <a:t>(Click): Create your own ecological model.</a:t>
            </a:r>
            <a:endParaRPr b="1" dirty="0"/>
          </a:p>
          <a:p>
            <a:pPr marL="0" lvl="0" indent="0" algn="l" rtl="0">
              <a:lnSpc>
                <a:spcPct val="90000"/>
              </a:lnSpc>
              <a:spcBef>
                <a:spcPts val="0"/>
              </a:spcBef>
              <a:spcAft>
                <a:spcPts val="0"/>
              </a:spcAft>
              <a:buNone/>
            </a:pPr>
            <a:endParaRPr b="1" dirty="0"/>
          </a:p>
          <a:p>
            <a:pPr marL="0" lvl="0" indent="0" algn="l" rtl="0">
              <a:lnSpc>
                <a:spcPct val="90000"/>
              </a:lnSpc>
              <a:spcBef>
                <a:spcPts val="0"/>
              </a:spcBef>
              <a:spcAft>
                <a:spcPts val="0"/>
              </a:spcAft>
              <a:buNone/>
            </a:pPr>
            <a:endParaRPr b="1" dirty="0"/>
          </a:p>
          <a:p>
            <a:pPr marL="0" lvl="0" indent="0" algn="l" rtl="0">
              <a:lnSpc>
                <a:spcPct val="90000"/>
              </a:lnSpc>
              <a:spcBef>
                <a:spcPts val="0"/>
              </a:spcBef>
              <a:spcAft>
                <a:spcPts val="0"/>
              </a:spcAft>
              <a:buNone/>
            </a:pPr>
            <a:r>
              <a:rPr lang="en-US" b="1" dirty="0"/>
              <a:t>(Click): Fill in the personality traits, social factors, community factors, and societal factors that influence you! (5 minutes)</a:t>
            </a:r>
            <a:endParaRPr b="1" dirty="0"/>
          </a:p>
          <a:p>
            <a:pPr marL="0" lvl="0" indent="0" algn="l" rtl="0">
              <a:lnSpc>
                <a:spcPct val="90000"/>
              </a:lnSpc>
              <a:spcBef>
                <a:spcPts val="0"/>
              </a:spcBef>
              <a:spcAft>
                <a:spcPts val="0"/>
              </a:spcAft>
              <a:buNone/>
            </a:pPr>
            <a:r>
              <a:rPr lang="en-US" dirty="0"/>
              <a:t>Ask students to reflect on their lives until this point. Ask them to consider the different levels of factors (i.e., individual, social, community, and societal) and to write them down on the piece of paper, they can copy the diagram from this slide and write in their answers. </a:t>
            </a:r>
          </a:p>
          <a:p>
            <a:pPr marL="0" lvl="0" indent="0" algn="l" rtl="0">
              <a:lnSpc>
                <a:spcPct val="90000"/>
              </a:lnSpc>
              <a:spcBef>
                <a:spcPts val="0"/>
              </a:spcBef>
              <a:spcAft>
                <a:spcPts val="0"/>
              </a:spcAft>
              <a:buNone/>
            </a:pPr>
            <a:r>
              <a:rPr lang="en-US" dirty="0"/>
              <a:t>Read the instructions: “To complete the self-assessment in this activity box, first consider several social issues with which you are interested in engaging in advocacy work. Once you have selected the social issues, complete the self-assessment questions for each social issue. Then, total up your scores for each issue to determine which received the high score”. </a:t>
            </a:r>
          </a:p>
          <a:p>
            <a:pPr marL="0" lvl="0" indent="0" algn="l" rtl="0">
              <a:lnSpc>
                <a:spcPct val="90000"/>
              </a:lnSpc>
              <a:spcBef>
                <a:spcPts val="0"/>
              </a:spcBef>
              <a:spcAft>
                <a:spcPts val="0"/>
              </a:spcAft>
              <a:buNone/>
            </a:pPr>
            <a:endParaRPr dirty="0"/>
          </a:p>
          <a:p>
            <a:pPr marL="0" lvl="0" indent="0" algn="l" rtl="0">
              <a:lnSpc>
                <a:spcPct val="90000"/>
              </a:lnSpc>
              <a:spcBef>
                <a:spcPts val="0"/>
              </a:spcBef>
              <a:spcAft>
                <a:spcPts val="0"/>
              </a:spcAft>
              <a:buClr>
                <a:schemeClr val="dk1"/>
              </a:buClr>
              <a:buSzPts val="1100"/>
              <a:buFont typeface="Arial"/>
              <a:buNone/>
            </a:pPr>
            <a:r>
              <a:rPr lang="en-US" dirty="0"/>
              <a:t>Here are some examples to assist students: Individual factors (e.g., personality traits), social factors (e.g., friends, significant others, parents, siblings, grandparents, children), community factors (e.g., your neighborhood, grocery stores, schools), and societal factors (e.g., local laws, social or gender norms).</a:t>
            </a:r>
            <a:endParaRPr dirty="0"/>
          </a:p>
          <a:p>
            <a:pPr marL="0" lvl="0" indent="0" algn="l" rtl="0">
              <a:lnSpc>
                <a:spcPct val="90000"/>
              </a:lnSpc>
              <a:spcBef>
                <a:spcPts val="0"/>
              </a:spcBef>
              <a:spcAft>
                <a:spcPts val="0"/>
              </a:spcAft>
              <a:buNone/>
            </a:pPr>
            <a:endParaRPr dirty="0"/>
          </a:p>
          <a:p>
            <a:pPr marL="0" lvl="0" indent="0" algn="l" rtl="0">
              <a:spcBef>
                <a:spcPts val="560"/>
              </a:spcBef>
              <a:spcAft>
                <a:spcPts val="0"/>
              </a:spcAft>
              <a:buClr>
                <a:schemeClr val="dk1"/>
              </a:buClr>
              <a:buSzPts val="1100"/>
              <a:buFont typeface="Arial"/>
              <a:buNone/>
            </a:pPr>
            <a:r>
              <a:rPr lang="en-US" i="1" dirty="0"/>
              <a:t>Instructors Note: </a:t>
            </a:r>
            <a:r>
              <a:rPr lang="en-US" dirty="0"/>
              <a:t>Please go to the next slide after explaining the directions above, it displays the diagram so students can better see what is on the handout.</a:t>
            </a:r>
            <a:endParaRPr b="1" dirty="0">
              <a:highlight>
                <a:srgbClr val="FF00FF"/>
              </a:highlight>
            </a:endParaRPr>
          </a:p>
        </p:txBody>
      </p:sp>
      <p:sp>
        <p:nvSpPr>
          <p:cNvPr id="264" name="Google Shape;264;g7c11c4256c_0_5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sz="1200" b="0" i="0" u="none" strike="noStrike" cap="none">
                <a:solidFill>
                  <a:srgbClr val="000000"/>
                </a:solidFill>
                <a:latin typeface="Calibri"/>
                <a:ea typeface="Calibri"/>
                <a:cs typeface="Calibri"/>
                <a:sym typeface="Calibri"/>
              </a:rPr>
              <a:t>21</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6d9fa09b5d_0_1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270" name="Google Shape;270;g6d9fa09b5d_0_1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Font typeface="Arial"/>
              <a:buNone/>
            </a:pPr>
            <a:r>
              <a:rPr lang="en-US" b="1" dirty="0"/>
              <a:t>Purpose:</a:t>
            </a:r>
            <a:r>
              <a:rPr lang="en-US" dirty="0"/>
              <a:t> Advocacy Self-Assessment Tool activity continued</a:t>
            </a:r>
            <a:endParaRPr dirty="0"/>
          </a:p>
          <a:p>
            <a:pPr marL="0" lvl="0" indent="0" algn="l" rtl="0">
              <a:spcBef>
                <a:spcPts val="0"/>
              </a:spcBef>
              <a:spcAft>
                <a:spcPts val="0"/>
              </a:spcAft>
              <a:buClr>
                <a:schemeClr val="dk1"/>
              </a:buClr>
              <a:buFont typeface="Arial"/>
              <a:buNone/>
            </a:pPr>
            <a:r>
              <a:rPr lang="en-US" b="1" dirty="0"/>
              <a:t>Time: </a:t>
            </a:r>
            <a:r>
              <a:rPr lang="en-US" dirty="0"/>
              <a:t>20-25 minutes</a:t>
            </a:r>
            <a:endParaRPr dirty="0"/>
          </a:p>
          <a:p>
            <a:pPr marL="0" lvl="0" indent="0" algn="just" rtl="0">
              <a:lnSpc>
                <a:spcPct val="115000"/>
              </a:lnSpc>
              <a:spcBef>
                <a:spcPts val="0"/>
              </a:spcBef>
              <a:spcAft>
                <a:spcPts val="0"/>
              </a:spcAft>
              <a:buNone/>
            </a:pPr>
            <a:r>
              <a:rPr lang="en-US" b="1" dirty="0"/>
              <a:t>Materials: </a:t>
            </a:r>
            <a:r>
              <a:rPr lang="en-US" dirty="0"/>
              <a:t>Advocacy Self-Assessment Tool activity slides, chalkboard and chalk or whiteboard and marker, and handout. Students will need a writing utensil and a sheet of paper. </a:t>
            </a:r>
          </a:p>
          <a:p>
            <a:pPr marL="0" lvl="0" indent="0" algn="just" rtl="0">
              <a:lnSpc>
                <a:spcPct val="115000"/>
              </a:lnSpc>
              <a:spcBef>
                <a:spcPts val="0"/>
              </a:spcBef>
              <a:spcAft>
                <a:spcPts val="0"/>
              </a:spcAft>
              <a:buNone/>
            </a:pPr>
            <a:endParaRPr b="1" dirty="0">
              <a:highlight>
                <a:srgbClr val="FF00FF"/>
              </a:highlight>
            </a:endParaRPr>
          </a:p>
          <a:p>
            <a:pPr marL="0" lvl="0" indent="0" algn="l" rtl="0">
              <a:lnSpc>
                <a:spcPct val="90000"/>
              </a:lnSpc>
              <a:spcBef>
                <a:spcPts val="0"/>
              </a:spcBef>
              <a:spcAft>
                <a:spcPts val="0"/>
              </a:spcAft>
              <a:buNone/>
            </a:pPr>
            <a:r>
              <a:rPr lang="en-US" b="1" dirty="0"/>
              <a:t>(Click): Read the instructions: </a:t>
            </a:r>
          </a:p>
          <a:p>
            <a:pPr marL="0" lvl="0" indent="0" algn="l" rtl="0">
              <a:lnSpc>
                <a:spcPct val="90000"/>
              </a:lnSpc>
              <a:spcBef>
                <a:spcPts val="0"/>
              </a:spcBef>
              <a:spcAft>
                <a:spcPts val="0"/>
              </a:spcAft>
              <a:buNone/>
            </a:pPr>
            <a:r>
              <a:rPr lang="en-US" b="0" dirty="0"/>
              <a:t>“This will help you determine what you are most passionate about.</a:t>
            </a:r>
          </a:p>
          <a:p>
            <a:pPr marL="0" lvl="0" indent="0" algn="l" rtl="0">
              <a:lnSpc>
                <a:spcPct val="90000"/>
              </a:lnSpc>
              <a:spcBef>
                <a:spcPts val="0"/>
              </a:spcBef>
              <a:spcAft>
                <a:spcPts val="0"/>
              </a:spcAft>
              <a:buNone/>
            </a:pPr>
            <a:r>
              <a:rPr lang="en-US" b="0" dirty="0"/>
              <a:t>Using the range below, rate your agreement to each question for each of your chosen issues. Once you have determined which social issues might best fit your advocacy competencies and commitment, consider making a plan for your involvement. For the issue you score highest on, develop a plan to advocate directly and indirectly to initiate social change through policy. Here is how to rate the items: </a:t>
            </a:r>
          </a:p>
          <a:p>
            <a:pPr marL="0" lvl="0" indent="0" algn="l" rtl="0">
              <a:lnSpc>
                <a:spcPct val="90000"/>
              </a:lnSpc>
              <a:spcBef>
                <a:spcPts val="0"/>
              </a:spcBef>
              <a:spcAft>
                <a:spcPts val="0"/>
              </a:spcAft>
              <a:buNone/>
            </a:pPr>
            <a:r>
              <a:rPr lang="en-US" b="0" dirty="0"/>
              <a:t>1 = Strongly Disagree, 2 = Disagree, 3 = Neither Agree/Disagree, 4 = Agree, 5 = Strongly Agree</a:t>
            </a:r>
          </a:p>
          <a:p>
            <a:pPr marL="0" lvl="0" indent="0" algn="l" rtl="0">
              <a:lnSpc>
                <a:spcPct val="90000"/>
              </a:lnSpc>
              <a:spcBef>
                <a:spcPts val="0"/>
              </a:spcBef>
              <a:spcAft>
                <a:spcPts val="0"/>
              </a:spcAft>
              <a:buNone/>
            </a:pPr>
            <a:endParaRPr lang="en-US" b="0" dirty="0"/>
          </a:p>
          <a:p>
            <a:pPr marL="0" lvl="0" indent="0" algn="l" rtl="0">
              <a:lnSpc>
                <a:spcPct val="90000"/>
              </a:lnSpc>
              <a:spcBef>
                <a:spcPts val="0"/>
              </a:spcBef>
              <a:spcAft>
                <a:spcPts val="0"/>
              </a:spcAft>
              <a:buNone/>
            </a:pPr>
            <a:endParaRPr b="0" dirty="0"/>
          </a:p>
          <a:p>
            <a:pPr marL="0" lvl="0" indent="0" algn="l" rtl="0">
              <a:spcBef>
                <a:spcPts val="560"/>
              </a:spcBef>
              <a:spcAft>
                <a:spcPts val="0"/>
              </a:spcAft>
              <a:buClr>
                <a:schemeClr val="dk1"/>
              </a:buClr>
              <a:buSzPts val="1100"/>
              <a:buFont typeface="Arial"/>
              <a:buNone/>
            </a:pPr>
            <a:r>
              <a:rPr lang="en-US" i="1" dirty="0"/>
              <a:t>Instructors Note: </a:t>
            </a:r>
            <a:r>
              <a:rPr lang="en-US" dirty="0"/>
              <a:t>Please go to the next slide after explaining the directions above, it displays the diagram so students can better see what is on the handout.</a:t>
            </a:r>
            <a:endParaRPr b="1" dirty="0">
              <a:highlight>
                <a:srgbClr val="FF00FF"/>
              </a:highlight>
            </a:endParaRPr>
          </a:p>
        </p:txBody>
      </p:sp>
      <p:sp>
        <p:nvSpPr>
          <p:cNvPr id="271" name="Google Shape;271;g6d9fa09b5d_0_1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sz="1200" b="0" i="0" u="none" strike="noStrike" cap="none">
                <a:solidFill>
                  <a:srgbClr val="000000"/>
                </a:solidFill>
                <a:latin typeface="Calibri"/>
                <a:ea typeface="Calibri"/>
                <a:cs typeface="Calibri"/>
                <a:sym typeface="Calibri"/>
              </a:rPr>
              <a:t>22</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7c1808c454_0_8: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277" name="Google Shape;277;g7c1808c454_0_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Font typeface="Arial"/>
              <a:buNone/>
            </a:pPr>
            <a:r>
              <a:rPr lang="en-US" b="1" dirty="0"/>
              <a:t>Purpose:</a:t>
            </a:r>
            <a:r>
              <a:rPr lang="en-US" dirty="0"/>
              <a:t> Ecological Model Activity continued. </a:t>
            </a:r>
            <a:endParaRPr dirty="0"/>
          </a:p>
          <a:p>
            <a:pPr marL="0" lvl="0" indent="0" algn="l" rtl="0">
              <a:spcBef>
                <a:spcPts val="0"/>
              </a:spcBef>
              <a:spcAft>
                <a:spcPts val="0"/>
              </a:spcAft>
              <a:buClr>
                <a:schemeClr val="dk1"/>
              </a:buClr>
              <a:buFont typeface="Arial"/>
              <a:buNone/>
            </a:pPr>
            <a:endParaRPr dirty="0"/>
          </a:p>
          <a:p>
            <a:pPr marL="0" lvl="0" indent="0" algn="l" rtl="0">
              <a:lnSpc>
                <a:spcPct val="90000"/>
              </a:lnSpc>
              <a:spcBef>
                <a:spcPts val="0"/>
              </a:spcBef>
              <a:spcAft>
                <a:spcPts val="0"/>
              </a:spcAft>
              <a:buClr>
                <a:schemeClr val="dk1"/>
              </a:buClr>
              <a:buSzPts val="1100"/>
              <a:buFont typeface="Arial"/>
              <a:buNone/>
            </a:pPr>
            <a:r>
              <a:rPr lang="en-US" dirty="0"/>
              <a:t>This slide displays the items that students will need to rate 1 through 5 once they’ve selected the issues to work on. </a:t>
            </a:r>
            <a:endParaRPr dirty="0"/>
          </a:p>
          <a:p>
            <a:pPr marL="0" lvl="0" indent="0" algn="l" rtl="0">
              <a:lnSpc>
                <a:spcPct val="90000"/>
              </a:lnSpc>
              <a:spcBef>
                <a:spcPts val="0"/>
              </a:spcBef>
              <a:spcAft>
                <a:spcPts val="0"/>
              </a:spcAft>
              <a:buClr>
                <a:schemeClr val="dk1"/>
              </a:buClr>
              <a:buSzPts val="1100"/>
              <a:buFont typeface="Arial"/>
              <a:buNone/>
            </a:pPr>
            <a:endParaRPr lang="en-US" b="1" dirty="0"/>
          </a:p>
          <a:p>
            <a:pPr marL="0" lvl="0" indent="0" algn="l" rtl="0">
              <a:lnSpc>
                <a:spcPct val="90000"/>
              </a:lnSpc>
              <a:spcBef>
                <a:spcPts val="0"/>
              </a:spcBef>
              <a:spcAft>
                <a:spcPts val="0"/>
              </a:spcAft>
              <a:buClr>
                <a:schemeClr val="dk1"/>
              </a:buClr>
              <a:buSzPts val="1100"/>
              <a:buFont typeface="Arial"/>
              <a:buNone/>
            </a:pPr>
            <a:r>
              <a:rPr lang="en-US" b="1" dirty="0"/>
              <a:t>Class Discussion and Sharing (5-10 minutes)</a:t>
            </a:r>
            <a:endParaRPr b="1" dirty="0"/>
          </a:p>
          <a:p>
            <a:pPr marL="0" lvl="0" indent="0" algn="l" rtl="0">
              <a:spcBef>
                <a:spcPts val="0"/>
              </a:spcBef>
              <a:spcAft>
                <a:spcPts val="0"/>
              </a:spcAft>
              <a:buClr>
                <a:schemeClr val="dk1"/>
              </a:buClr>
              <a:buFont typeface="Arial"/>
              <a:buNone/>
            </a:pPr>
            <a:r>
              <a:rPr lang="en-US" dirty="0"/>
              <a:t>Ask for some groups to share with the class. Ideas can be shared on a chalkboard or whiteboard. You as the instructor may share your reflections on a chalkboard or whiteboard, as a way of demonstrating your willingness to participate in the activity. </a:t>
            </a:r>
            <a:endParaRPr dirty="0"/>
          </a:p>
          <a:p>
            <a:pPr marL="0" lvl="0" indent="0" algn="l" rtl="0">
              <a:spcBef>
                <a:spcPts val="0"/>
              </a:spcBef>
              <a:spcAft>
                <a:spcPts val="0"/>
              </a:spcAft>
              <a:buClr>
                <a:schemeClr val="dk1"/>
              </a:buClr>
              <a:buFont typeface="Arial"/>
              <a:buNone/>
            </a:pPr>
            <a:endParaRPr dirty="0"/>
          </a:p>
          <a:p>
            <a:pPr marL="0" lvl="0" indent="0" algn="l" rtl="0">
              <a:spcBef>
                <a:spcPts val="0"/>
              </a:spcBef>
              <a:spcAft>
                <a:spcPts val="0"/>
              </a:spcAft>
              <a:buClr>
                <a:schemeClr val="dk1"/>
              </a:buClr>
              <a:buFont typeface="Arial"/>
              <a:buNone/>
            </a:pPr>
            <a:r>
              <a:rPr lang="en-US" dirty="0"/>
              <a:t>After students have shared their thoughts and engaged in a large group discussion about the factors they have identified, this is a great opportunity for students to share how their cultural/historical/regional upbringing influenced the ways in which they experienced their collegiate journey. </a:t>
            </a:r>
            <a:endParaRPr b="1" dirty="0">
              <a:highlight>
                <a:srgbClr val="FF00FF"/>
              </a:highlight>
            </a:endParaRPr>
          </a:p>
        </p:txBody>
      </p:sp>
      <p:sp>
        <p:nvSpPr>
          <p:cNvPr id="278" name="Google Shape;278;g7c1808c454_0_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sz="1200" b="0" i="0" u="none" strike="noStrike" cap="none">
                <a:solidFill>
                  <a:srgbClr val="000000"/>
                </a:solidFill>
                <a:latin typeface="Calibri"/>
                <a:ea typeface="Calibri"/>
                <a:cs typeface="Calibri"/>
                <a:sym typeface="Calibri"/>
              </a:rPr>
              <a:t>23</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g6d9fa09b5d_0_0: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284" name="Google Shape;284;g6d9fa09b5d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Font typeface="Arial"/>
              <a:buNone/>
            </a:pPr>
            <a:r>
              <a:rPr lang="en-US" b="1" dirty="0"/>
              <a:t>Purpose:</a:t>
            </a:r>
            <a:r>
              <a:rPr lang="en-US" dirty="0"/>
              <a:t> Ecological Model Activity continued. </a:t>
            </a:r>
            <a:endParaRPr dirty="0"/>
          </a:p>
          <a:p>
            <a:pPr marL="0" lvl="0" indent="0" algn="l" rtl="0">
              <a:spcBef>
                <a:spcPts val="0"/>
              </a:spcBef>
              <a:spcAft>
                <a:spcPts val="0"/>
              </a:spcAft>
              <a:buClr>
                <a:schemeClr val="dk1"/>
              </a:buClr>
              <a:buFont typeface="Arial"/>
              <a:buNone/>
            </a:pPr>
            <a:endParaRPr dirty="0"/>
          </a:p>
        </p:txBody>
      </p:sp>
      <p:sp>
        <p:nvSpPr>
          <p:cNvPr id="285" name="Google Shape;285;g6d9fa09b5d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sz="1200" b="0" i="0" u="none" strike="noStrike" cap="none">
                <a:solidFill>
                  <a:srgbClr val="000000"/>
                </a:solidFill>
                <a:latin typeface="Calibri"/>
                <a:ea typeface="Calibri"/>
                <a:cs typeface="Calibri"/>
                <a:sym typeface="Calibri"/>
              </a:rPr>
              <a:t>24</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p17: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291" name="Google Shape;291;p1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b="1"/>
              <a:t>Purpose:</a:t>
            </a:r>
            <a:r>
              <a:rPr lang="en-US" b="0"/>
              <a:t> </a:t>
            </a:r>
            <a:r>
              <a:rPr lang="en-US"/>
              <a:t>The purpose of this slide is to provide students with an overview of the material that will be covered during the lecture.</a:t>
            </a:r>
            <a:endParaRPr/>
          </a:p>
        </p:txBody>
      </p:sp>
      <p:sp>
        <p:nvSpPr>
          <p:cNvPr id="292" name="Google Shape;292;p1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sz="1200" b="0" i="0" u="none" strike="noStrike" cap="none">
                <a:solidFill>
                  <a:srgbClr val="000000"/>
                </a:solidFill>
                <a:latin typeface="Calibri"/>
                <a:ea typeface="Calibri"/>
                <a:cs typeface="Calibri"/>
                <a:sym typeface="Calibri"/>
              </a:rPr>
              <a:t>25</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7c08e1a708_0_115: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298" name="Google Shape;298;g7c08e1a708_0_11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1" indent="0" algn="l" rtl="0">
              <a:spcBef>
                <a:spcPts val="0"/>
              </a:spcBef>
              <a:spcAft>
                <a:spcPts val="0"/>
              </a:spcAft>
              <a:buClr>
                <a:schemeClr val="dk1"/>
              </a:buClr>
              <a:buFont typeface="Arial"/>
              <a:buNone/>
            </a:pPr>
            <a:r>
              <a:rPr lang="en-US" b="1"/>
              <a:t>Purpose:</a:t>
            </a:r>
            <a:r>
              <a:rPr lang="en-US"/>
              <a:t> The purpose of this slide is to teach students about the most common research methods used by community psychologists.  </a:t>
            </a:r>
            <a:endParaRPr/>
          </a:p>
          <a:p>
            <a:pPr marL="0" lvl="0" indent="0" algn="l" rtl="0">
              <a:spcBef>
                <a:spcPts val="0"/>
              </a:spcBef>
              <a:spcAft>
                <a:spcPts val="0"/>
              </a:spcAft>
              <a:buClr>
                <a:schemeClr val="dk1"/>
              </a:buClr>
              <a:buFont typeface="Arial"/>
              <a:buNone/>
            </a:pPr>
            <a:r>
              <a:rPr lang="en-US"/>
              <a:t> </a:t>
            </a:r>
            <a:endParaRPr/>
          </a:p>
          <a:p>
            <a:pPr marL="0" lvl="0" indent="0" algn="l" rtl="0">
              <a:spcBef>
                <a:spcPts val="0"/>
              </a:spcBef>
              <a:spcAft>
                <a:spcPts val="0"/>
              </a:spcAft>
              <a:buClr>
                <a:schemeClr val="dk1"/>
              </a:buClr>
              <a:buFont typeface="Arial"/>
              <a:buNone/>
            </a:pPr>
            <a:r>
              <a:rPr lang="en-US" b="1"/>
              <a:t>(Click): Quantitative</a:t>
            </a:r>
            <a:endParaRPr/>
          </a:p>
          <a:p>
            <a:pPr marL="0" lvl="0" indent="0" algn="l" rtl="0">
              <a:lnSpc>
                <a:spcPct val="115000"/>
              </a:lnSpc>
              <a:spcBef>
                <a:spcPts val="300"/>
              </a:spcBef>
              <a:spcAft>
                <a:spcPts val="0"/>
              </a:spcAft>
              <a:buNone/>
            </a:pPr>
            <a:r>
              <a:rPr lang="en-US">
                <a:highlight>
                  <a:srgbClr val="FFFFFF"/>
                </a:highlight>
              </a:rPr>
              <a:t>Methods involving collecting data in the form of numbers using standardized measures in an attempt to produce generalizable findings.</a:t>
            </a:r>
            <a:endParaRPr>
              <a:highlight>
                <a:srgbClr val="FF00FF"/>
              </a:highlight>
            </a:endParaRPr>
          </a:p>
          <a:p>
            <a:pPr marL="0" lvl="0" indent="0" algn="l" rtl="0">
              <a:spcBef>
                <a:spcPts val="0"/>
              </a:spcBef>
              <a:spcAft>
                <a:spcPts val="0"/>
              </a:spcAft>
              <a:buClr>
                <a:schemeClr val="dk1"/>
              </a:buClr>
              <a:buFont typeface="Arial"/>
              <a:buNone/>
            </a:pPr>
            <a:endParaRPr b="1"/>
          </a:p>
          <a:p>
            <a:pPr marL="0" lvl="0" indent="0" algn="l" rtl="0">
              <a:spcBef>
                <a:spcPts val="0"/>
              </a:spcBef>
              <a:spcAft>
                <a:spcPts val="0"/>
              </a:spcAft>
              <a:buClr>
                <a:schemeClr val="dk1"/>
              </a:buClr>
              <a:buFont typeface="Arial"/>
              <a:buNone/>
            </a:pPr>
            <a:r>
              <a:rPr lang="en-US" b="1"/>
              <a:t>(Click): Qualitative </a:t>
            </a:r>
            <a:endParaRPr/>
          </a:p>
          <a:p>
            <a:pPr marL="0" lvl="0" indent="0" algn="l" rtl="0">
              <a:lnSpc>
                <a:spcPct val="115000"/>
              </a:lnSpc>
              <a:spcBef>
                <a:spcPts val="300"/>
              </a:spcBef>
              <a:spcAft>
                <a:spcPts val="0"/>
              </a:spcAft>
              <a:buNone/>
            </a:pPr>
            <a:r>
              <a:rPr lang="en-US">
                <a:highlight>
                  <a:srgbClr val="FFFFFF"/>
                </a:highlight>
              </a:rPr>
              <a:t>Methods involving collecting data that typically consist of words that provide comprehensive descriptions of participants’ experiences.</a:t>
            </a:r>
            <a:endParaRPr>
              <a:highlight>
                <a:srgbClr val="FF00FF"/>
              </a:highlight>
            </a:endParaRPr>
          </a:p>
          <a:p>
            <a:pPr marL="0" lvl="0" indent="0" algn="l" rtl="0">
              <a:spcBef>
                <a:spcPts val="0"/>
              </a:spcBef>
              <a:spcAft>
                <a:spcPts val="0"/>
              </a:spcAft>
              <a:buClr>
                <a:schemeClr val="dk1"/>
              </a:buClr>
              <a:buFont typeface="Arial"/>
              <a:buNone/>
            </a:pPr>
            <a:endParaRPr b="1"/>
          </a:p>
          <a:p>
            <a:pPr marL="0" lvl="0" indent="0" algn="l" rtl="0">
              <a:spcBef>
                <a:spcPts val="0"/>
              </a:spcBef>
              <a:spcAft>
                <a:spcPts val="0"/>
              </a:spcAft>
              <a:buClr>
                <a:schemeClr val="dk1"/>
              </a:buClr>
              <a:buFont typeface="Arial"/>
              <a:buNone/>
            </a:pPr>
            <a:r>
              <a:rPr lang="en-US" b="1"/>
              <a:t>(Click): Mixed-methods </a:t>
            </a:r>
            <a:endParaRPr/>
          </a:p>
          <a:p>
            <a:pPr marL="0" lvl="0" indent="0" algn="l" rtl="0">
              <a:lnSpc>
                <a:spcPct val="115000"/>
              </a:lnSpc>
              <a:spcBef>
                <a:spcPts val="300"/>
              </a:spcBef>
              <a:spcAft>
                <a:spcPts val="0"/>
              </a:spcAft>
              <a:buNone/>
            </a:pPr>
            <a:r>
              <a:rPr lang="en-US">
                <a:highlight>
                  <a:srgbClr val="FFFFFF"/>
                </a:highlight>
              </a:rPr>
              <a:t>Thoughtful combining of qualitative and quantitative data collection methods.</a:t>
            </a:r>
            <a:endParaRPr>
              <a:highlight>
                <a:srgbClr val="FF00FF"/>
              </a:highlight>
            </a:endParaRPr>
          </a:p>
        </p:txBody>
      </p:sp>
      <p:sp>
        <p:nvSpPr>
          <p:cNvPr id="299" name="Google Shape;299;g7c08e1a708_0_11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sz="1200" b="0" i="0" u="none" strike="noStrike" cap="none">
                <a:solidFill>
                  <a:srgbClr val="000000"/>
                </a:solidFill>
                <a:latin typeface="Calibri"/>
                <a:ea typeface="Calibri"/>
                <a:cs typeface="Calibri"/>
                <a:sym typeface="Calibri"/>
              </a:rPr>
              <a:t>26</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7c1808c454_0_26: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306" name="Google Shape;306;g7c1808c454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1" indent="0" algn="l" rtl="0">
              <a:spcBef>
                <a:spcPts val="0"/>
              </a:spcBef>
              <a:spcAft>
                <a:spcPts val="0"/>
              </a:spcAft>
              <a:buNone/>
            </a:pPr>
            <a:r>
              <a:rPr lang="en-US" b="1"/>
              <a:t>Purpose:</a:t>
            </a:r>
            <a:r>
              <a:rPr lang="en-US"/>
              <a:t> The purpose of this slide is to teach students about action-oriented research and </a:t>
            </a:r>
            <a:r>
              <a:rPr lang="en-US">
                <a:highlight>
                  <a:srgbClr val="FFFFFF"/>
                </a:highlight>
              </a:rPr>
              <a:t>one evaluative method</a:t>
            </a:r>
            <a:r>
              <a:rPr lang="en-US"/>
              <a:t> that link together taking </a:t>
            </a:r>
            <a:r>
              <a:rPr lang="en-US">
                <a:highlight>
                  <a:srgbClr val="FFFFFF"/>
                </a:highlight>
              </a:rPr>
              <a:t>action and doing research.</a:t>
            </a:r>
            <a:r>
              <a:rPr lang="en-US"/>
              <a:t>  </a:t>
            </a:r>
            <a:endParaRPr/>
          </a:p>
          <a:p>
            <a:pPr marL="0" lvl="1" indent="0" algn="l" rtl="0">
              <a:spcBef>
                <a:spcPts val="0"/>
              </a:spcBef>
              <a:spcAft>
                <a:spcPts val="0"/>
              </a:spcAft>
              <a:buNone/>
            </a:pPr>
            <a:endParaRPr/>
          </a:p>
          <a:p>
            <a:pPr marL="0" lvl="1" indent="0" algn="l" rtl="0">
              <a:spcBef>
                <a:spcPts val="0"/>
              </a:spcBef>
              <a:spcAft>
                <a:spcPts val="0"/>
              </a:spcAft>
              <a:buClr>
                <a:schemeClr val="dk1"/>
              </a:buClr>
              <a:buFont typeface="Arial"/>
              <a:buNone/>
            </a:pPr>
            <a:r>
              <a:rPr lang="en-US"/>
              <a:t>It is </a:t>
            </a:r>
            <a:r>
              <a:rPr lang="en-US">
                <a:highlight>
                  <a:srgbClr val="FFFFFF"/>
                </a:highlight>
              </a:rPr>
              <a:t>important for community psychologists to critically reflect on their actions and their methodology in this research in order to examine themselves and the research’s impact on the population of interest, making corrections as needed to achieve the best, most ethical outcomes.</a:t>
            </a:r>
            <a:endParaRPr/>
          </a:p>
          <a:p>
            <a:pPr marL="0" lvl="0" indent="0" algn="l" rtl="0">
              <a:spcBef>
                <a:spcPts val="0"/>
              </a:spcBef>
              <a:spcAft>
                <a:spcPts val="0"/>
              </a:spcAft>
              <a:buClr>
                <a:schemeClr val="dk1"/>
              </a:buClr>
              <a:buFont typeface="Arial"/>
              <a:buNone/>
            </a:pPr>
            <a:endParaRPr/>
          </a:p>
          <a:p>
            <a:pPr marL="0" lvl="0" indent="0" algn="l" rtl="0">
              <a:spcBef>
                <a:spcPts val="0"/>
              </a:spcBef>
              <a:spcAft>
                <a:spcPts val="0"/>
              </a:spcAft>
              <a:buClr>
                <a:schemeClr val="dk1"/>
              </a:buClr>
              <a:buFont typeface="Arial"/>
              <a:buNone/>
            </a:pPr>
            <a:r>
              <a:rPr lang="en-US" b="1"/>
              <a:t>(Click): Action-oriented research</a:t>
            </a:r>
            <a:endParaRPr/>
          </a:p>
          <a:p>
            <a:pPr marL="0" lvl="0" indent="0" algn="l" rtl="0">
              <a:lnSpc>
                <a:spcPct val="115000"/>
              </a:lnSpc>
              <a:spcBef>
                <a:spcPts val="300"/>
              </a:spcBef>
              <a:spcAft>
                <a:spcPts val="0"/>
              </a:spcAft>
              <a:buNone/>
            </a:pPr>
            <a:r>
              <a:rPr lang="en-US">
                <a:highlight>
                  <a:srgbClr val="FFFFFF"/>
                </a:highlight>
              </a:rPr>
              <a:t>An approach and type of research methodology that aims to bring about social change. </a:t>
            </a:r>
            <a:endParaRPr>
              <a:highlight>
                <a:srgbClr val="FF00FF"/>
              </a:highlight>
            </a:endParaRPr>
          </a:p>
          <a:p>
            <a:pPr marL="0" lvl="0" indent="0" algn="l" rtl="0">
              <a:spcBef>
                <a:spcPts val="0"/>
              </a:spcBef>
              <a:spcAft>
                <a:spcPts val="0"/>
              </a:spcAft>
              <a:buClr>
                <a:schemeClr val="dk1"/>
              </a:buClr>
              <a:buFont typeface="Arial"/>
              <a:buNone/>
            </a:pPr>
            <a:endParaRPr/>
          </a:p>
          <a:p>
            <a:pPr marL="0" lvl="0" indent="0" algn="l" rtl="0">
              <a:spcBef>
                <a:spcPts val="0"/>
              </a:spcBef>
              <a:spcAft>
                <a:spcPts val="0"/>
              </a:spcAft>
              <a:buClr>
                <a:schemeClr val="dk1"/>
              </a:buClr>
              <a:buFont typeface="Arial"/>
              <a:buNone/>
            </a:pPr>
            <a:r>
              <a:rPr lang="en-US" b="1"/>
              <a:t>(Click): Community-based participatory research </a:t>
            </a:r>
            <a:endParaRPr/>
          </a:p>
          <a:p>
            <a:pPr marL="0" lvl="0" indent="0" algn="l" rtl="0">
              <a:lnSpc>
                <a:spcPct val="115000"/>
              </a:lnSpc>
              <a:spcBef>
                <a:spcPts val="300"/>
              </a:spcBef>
              <a:spcAft>
                <a:spcPts val="0"/>
              </a:spcAft>
              <a:buNone/>
            </a:pPr>
            <a:r>
              <a:rPr lang="en-US">
                <a:highlight>
                  <a:srgbClr val="FFFFFF"/>
                </a:highlight>
              </a:rPr>
              <a:t>A type of research methodology that involves collaboration between researchers and the community members as issues for action are defined and change interventions are launched. </a:t>
            </a:r>
            <a:r>
              <a:rPr lang="en-US"/>
              <a:t>All partners are involved instrumentally in the research process.</a:t>
            </a:r>
            <a:endParaRPr>
              <a:highlight>
                <a:srgbClr val="FF00FF"/>
              </a:highlight>
            </a:endParaRPr>
          </a:p>
        </p:txBody>
      </p:sp>
      <p:sp>
        <p:nvSpPr>
          <p:cNvPr id="307" name="Google Shape;307;g7c1808c454_0_2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sz="1200" b="0" i="0" u="none" strike="noStrike" cap="none">
                <a:solidFill>
                  <a:srgbClr val="000000"/>
                </a:solidFill>
                <a:latin typeface="Calibri"/>
                <a:ea typeface="Calibri"/>
                <a:cs typeface="Calibri"/>
                <a:sym typeface="Calibri"/>
              </a:rPr>
              <a:t>27</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p26: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328" name="Google Shape;328;p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t>Classroom Assessment Technique (CAT): One-Minute Paper</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US" dirty="0"/>
              <a:t>If you are presenting the information on one class day, you might end the material about here. End your class time with a one-minute paper.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US" dirty="0"/>
              <a:t>The Minute Paper tests how students are gaining knowledge, or not. The instructor ends class by asking students to write a brief response to the following questions: “What was the most important thing you learned during this class?” and “What important question remains unanswered?”</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US" dirty="0"/>
              <a:t>Have students briefly answer these questions in writing and turn them in. After class, assess students’ responses. At the beginning of the next class, go over any misunderstandings or relevant questions.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US" dirty="0"/>
              <a:t>If you do not conclude with this Classroom Assessment Technique (CAT), it would helpful to use another CAT. It could be in the form of a:</a:t>
            </a:r>
            <a:endParaRPr dirty="0"/>
          </a:p>
          <a:p>
            <a:pPr marL="457200" lvl="1" indent="0" algn="l" rtl="0">
              <a:spcBef>
                <a:spcPts val="0"/>
              </a:spcBef>
              <a:spcAft>
                <a:spcPts val="0"/>
              </a:spcAft>
              <a:buNone/>
            </a:pPr>
            <a:r>
              <a:rPr lang="en-US" dirty="0"/>
              <a:t>Muddy point</a:t>
            </a:r>
            <a:endParaRPr dirty="0"/>
          </a:p>
          <a:p>
            <a:pPr marL="457200" lvl="1" indent="0" algn="l" rtl="0">
              <a:spcBef>
                <a:spcPts val="0"/>
              </a:spcBef>
              <a:spcAft>
                <a:spcPts val="0"/>
              </a:spcAft>
              <a:buNone/>
            </a:pPr>
            <a:r>
              <a:rPr lang="en-US" dirty="0"/>
              <a:t>One-minute paper</a:t>
            </a:r>
            <a:endParaRPr dirty="0"/>
          </a:p>
          <a:p>
            <a:pPr marL="457200" lvl="1" indent="0" algn="l" rtl="0">
              <a:spcBef>
                <a:spcPts val="0"/>
              </a:spcBef>
              <a:spcAft>
                <a:spcPts val="0"/>
              </a:spcAft>
              <a:buNone/>
            </a:pPr>
            <a:r>
              <a:rPr lang="en-US" dirty="0"/>
              <a:t>Background knowledge</a:t>
            </a:r>
            <a:endParaRPr dirty="0"/>
          </a:p>
          <a:p>
            <a:pPr marL="457200" lvl="1" indent="0" algn="l" rtl="0">
              <a:spcBef>
                <a:spcPts val="0"/>
              </a:spcBef>
              <a:spcAft>
                <a:spcPts val="0"/>
              </a:spcAft>
              <a:buNone/>
            </a:pPr>
            <a:r>
              <a:rPr lang="en-US" dirty="0"/>
              <a:t>What’s the Principle?</a:t>
            </a:r>
            <a:endParaRPr dirty="0"/>
          </a:p>
          <a:p>
            <a:pPr marL="457200" lvl="1" indent="0" algn="l" rtl="0">
              <a:spcBef>
                <a:spcPts val="0"/>
              </a:spcBef>
              <a:spcAft>
                <a:spcPts val="0"/>
              </a:spcAft>
              <a:buNone/>
            </a:pPr>
            <a:r>
              <a:rPr lang="en-US" dirty="0"/>
              <a:t>Defining features Matrix: </a:t>
            </a:r>
            <a:endParaRPr dirty="0"/>
          </a:p>
          <a:p>
            <a:pPr marL="0" lvl="0" indent="0" algn="l" rtl="0">
              <a:spcBef>
                <a:spcPts val="0"/>
              </a:spcBef>
              <a:spcAft>
                <a:spcPts val="0"/>
              </a:spcAft>
              <a:buNone/>
            </a:pPr>
            <a:r>
              <a:rPr lang="en-US" dirty="0"/>
              <a:t>For more information on CATs click here: </a:t>
            </a:r>
            <a:r>
              <a:rPr lang="en-US" u="sng" dirty="0">
                <a:solidFill>
                  <a:schemeClr val="hlink"/>
                </a:solidFill>
                <a:hlinkClick r:id="rId3"/>
              </a:rPr>
              <a:t>http://cft.vanderbilt.edu/guides-sub-pages/cats/</a:t>
            </a:r>
            <a:r>
              <a:rPr lang="en-US" dirty="0"/>
              <a:t> </a:t>
            </a:r>
            <a:endParaRPr dirty="0"/>
          </a:p>
          <a:p>
            <a:pPr marL="0" marR="0" lvl="0" indent="0" algn="l" rtl="0">
              <a:lnSpc>
                <a:spcPct val="100000"/>
              </a:lnSpc>
              <a:spcBef>
                <a:spcPts val="0"/>
              </a:spcBef>
              <a:spcAft>
                <a:spcPts val="0"/>
              </a:spcAft>
              <a:buClr>
                <a:schemeClr val="dk1"/>
              </a:buClr>
              <a:buSzPts val="1200"/>
              <a:buFont typeface="Calibri"/>
              <a:buNone/>
            </a:pPr>
            <a:endParaRPr b="1" dirty="0"/>
          </a:p>
          <a:p>
            <a:pPr marL="0" marR="0" lvl="0" indent="0" algn="l" rtl="0">
              <a:lnSpc>
                <a:spcPct val="100000"/>
              </a:lnSpc>
              <a:spcBef>
                <a:spcPts val="0"/>
              </a:spcBef>
              <a:spcAft>
                <a:spcPts val="0"/>
              </a:spcAft>
              <a:buClr>
                <a:schemeClr val="dk1"/>
              </a:buClr>
              <a:buSzPts val="1200"/>
              <a:buFont typeface="Calibri"/>
              <a:buNone/>
            </a:pPr>
            <a:r>
              <a:rPr lang="en-US" b="1" dirty="0"/>
              <a:t>THIS IS THE END OF THIS LESSON / CLASS 2.</a:t>
            </a:r>
            <a:endParaRPr dirty="0">
              <a:solidFill>
                <a:srgbClr val="000000"/>
              </a:solidFill>
            </a:endParaRPr>
          </a:p>
          <a:p>
            <a:pPr marL="0" lvl="0" indent="0" algn="l" rtl="0">
              <a:spcBef>
                <a:spcPts val="0"/>
              </a:spcBef>
              <a:spcAft>
                <a:spcPts val="0"/>
              </a:spcAft>
              <a:buNone/>
            </a:pPr>
            <a:endParaRPr dirty="0"/>
          </a:p>
        </p:txBody>
      </p:sp>
      <p:sp>
        <p:nvSpPr>
          <p:cNvPr id="329" name="Google Shape;329;p2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sz="1200" b="0" i="0" u="none" strike="noStrike" cap="none">
                <a:solidFill>
                  <a:srgbClr val="000000"/>
                </a:solidFill>
                <a:latin typeface="Calibri"/>
                <a:ea typeface="Calibri"/>
                <a:cs typeface="Calibri"/>
                <a:sym typeface="Calibri"/>
              </a:rPr>
              <a:t>28</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7c1808c454_0_26: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306" name="Google Shape;306;g7c1808c454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1" indent="0" algn="l" rtl="0">
              <a:spcBef>
                <a:spcPts val="0"/>
              </a:spcBef>
              <a:spcAft>
                <a:spcPts val="0"/>
              </a:spcAft>
              <a:buNone/>
            </a:pPr>
            <a:r>
              <a:rPr lang="en-US" b="1" dirty="0"/>
              <a:t>Purpose:</a:t>
            </a:r>
            <a:r>
              <a:rPr lang="en-US" dirty="0"/>
              <a:t> This slide contains additional Outside Resources</a:t>
            </a:r>
            <a:endParaRPr dirty="0">
              <a:highlight>
                <a:srgbClr val="FF00FF"/>
              </a:highlight>
            </a:endParaRPr>
          </a:p>
        </p:txBody>
      </p:sp>
      <p:sp>
        <p:nvSpPr>
          <p:cNvPr id="307" name="Google Shape;307;g7c1808c454_0_2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sz="1200" b="0" i="0" u="none" strike="noStrike" cap="none">
                <a:solidFill>
                  <a:srgbClr val="000000"/>
                </a:solidFill>
                <a:latin typeface="Calibri"/>
                <a:ea typeface="Calibri"/>
                <a:cs typeface="Calibri"/>
                <a:sym typeface="Calibri"/>
              </a:rPr>
              <a:t>29</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27670106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7c11c4256c_0_9: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04" name="Google Shape;104;g7c11c4256c_0_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Font typeface="Arial"/>
              <a:buNone/>
            </a:pPr>
            <a:r>
              <a:rPr lang="en-US" b="1" dirty="0"/>
              <a:t>Purpose: </a:t>
            </a:r>
            <a:r>
              <a:rPr lang="en-US" dirty="0"/>
              <a:t>This slide outlines a warm-up activity.</a:t>
            </a:r>
            <a:endParaRPr dirty="0"/>
          </a:p>
          <a:p>
            <a:pPr marL="0" lvl="0" indent="0" algn="just" rtl="0">
              <a:lnSpc>
                <a:spcPct val="115000"/>
              </a:lnSpc>
              <a:spcBef>
                <a:spcPts val="0"/>
              </a:spcBef>
              <a:spcAft>
                <a:spcPts val="0"/>
              </a:spcAft>
              <a:buClr>
                <a:schemeClr val="dk1"/>
              </a:buClr>
              <a:buSzPts val="1100"/>
              <a:buFont typeface="Arial"/>
              <a:buNone/>
            </a:pPr>
            <a:r>
              <a:rPr lang="en-US" b="1" dirty="0"/>
              <a:t>Time: </a:t>
            </a:r>
            <a:r>
              <a:rPr lang="en-US" dirty="0"/>
              <a:t>10-15 minutes </a:t>
            </a:r>
            <a:endParaRPr dirty="0"/>
          </a:p>
          <a:p>
            <a:pPr marL="0" lvl="0" indent="0" algn="just" rtl="0">
              <a:lnSpc>
                <a:spcPct val="115000"/>
              </a:lnSpc>
              <a:spcBef>
                <a:spcPts val="0"/>
              </a:spcBef>
              <a:spcAft>
                <a:spcPts val="0"/>
              </a:spcAft>
              <a:buClr>
                <a:schemeClr val="dk1"/>
              </a:buClr>
              <a:buSzPts val="1100"/>
              <a:buFont typeface="Arial"/>
              <a:buNone/>
            </a:pPr>
            <a:r>
              <a:rPr lang="en-US" b="1" dirty="0"/>
              <a:t>Materials: </a:t>
            </a:r>
            <a:r>
              <a:rPr lang="en-US" dirty="0"/>
              <a:t>The warm up slide. Students need paper and writing utensil.</a:t>
            </a:r>
            <a:endParaRPr dirty="0"/>
          </a:p>
          <a:p>
            <a:pPr marL="0" lvl="0" indent="0" algn="l" rtl="0">
              <a:spcBef>
                <a:spcPts val="0"/>
              </a:spcBef>
              <a:spcAft>
                <a:spcPts val="0"/>
              </a:spcAft>
              <a:buClr>
                <a:schemeClr val="dk1"/>
              </a:buClr>
              <a:buSzPts val="1200"/>
              <a:buFont typeface="Noto Sans Symbols"/>
              <a:buNone/>
            </a:pPr>
            <a:endParaRPr dirty="0"/>
          </a:p>
          <a:p>
            <a:pPr marL="0" lvl="0" indent="0" algn="l" rtl="0">
              <a:spcBef>
                <a:spcPts val="0"/>
              </a:spcBef>
              <a:spcAft>
                <a:spcPts val="0"/>
              </a:spcAft>
              <a:buClr>
                <a:schemeClr val="dk1"/>
              </a:buClr>
              <a:buSzPts val="1200"/>
              <a:buFont typeface="Noto Sans Symbols"/>
              <a:buNone/>
            </a:pPr>
            <a:r>
              <a:rPr lang="en-US" b="1" dirty="0"/>
              <a:t>(Click): Think of a community you are a part of? When thinking of a community:</a:t>
            </a:r>
            <a:endParaRPr dirty="0"/>
          </a:p>
          <a:p>
            <a:pPr marL="0" lvl="0" indent="0" algn="l" rtl="0">
              <a:spcBef>
                <a:spcPts val="0"/>
              </a:spcBef>
              <a:spcAft>
                <a:spcPts val="0"/>
              </a:spcAft>
              <a:buNone/>
            </a:pPr>
            <a:r>
              <a:rPr lang="en-US" dirty="0"/>
              <a:t>To begin the class, ask students to reflect on the different communities they are a part of. </a:t>
            </a:r>
            <a:endParaRPr dirty="0"/>
          </a:p>
          <a:p>
            <a:pPr marL="0" lvl="0" indent="0" algn="l" rtl="0">
              <a:spcBef>
                <a:spcPts val="0"/>
              </a:spcBef>
              <a:spcAft>
                <a:spcPts val="0"/>
              </a:spcAft>
              <a:buClr>
                <a:schemeClr val="dk1"/>
              </a:buClr>
              <a:buFont typeface="Arial"/>
              <a:buNone/>
            </a:pPr>
            <a:endParaRPr dirty="0"/>
          </a:p>
          <a:p>
            <a:pPr marL="0" lvl="0" indent="0" algn="l" rtl="0">
              <a:spcBef>
                <a:spcPts val="0"/>
              </a:spcBef>
              <a:spcAft>
                <a:spcPts val="0"/>
              </a:spcAft>
              <a:buClr>
                <a:schemeClr val="dk1"/>
              </a:buClr>
              <a:buFont typeface="Arial"/>
              <a:buNone/>
            </a:pPr>
            <a:endParaRPr dirty="0"/>
          </a:p>
          <a:p>
            <a:pPr marL="0" lvl="0" indent="0" algn="l" rtl="0">
              <a:spcBef>
                <a:spcPts val="0"/>
              </a:spcBef>
              <a:spcAft>
                <a:spcPts val="0"/>
              </a:spcAft>
              <a:buClr>
                <a:schemeClr val="dk1"/>
              </a:buClr>
              <a:buFont typeface="Arial"/>
              <a:buNone/>
            </a:pPr>
            <a:r>
              <a:rPr lang="en-US" b="1" dirty="0"/>
              <a:t>(Click):</a:t>
            </a:r>
            <a:r>
              <a:rPr lang="en-US" dirty="0"/>
              <a:t> </a:t>
            </a:r>
            <a:r>
              <a:rPr lang="en-US" b="1" dirty="0"/>
              <a:t>In</a:t>
            </a:r>
            <a:r>
              <a:rPr lang="en-US" dirty="0"/>
              <a:t> </a:t>
            </a:r>
            <a:r>
              <a:rPr lang="en-US" b="1" dirty="0"/>
              <a:t>Group or Pairs, share: (3-5 minutes)</a:t>
            </a:r>
            <a:endParaRPr b="1" dirty="0"/>
          </a:p>
          <a:p>
            <a:pPr marL="0" lvl="0" indent="0" algn="l" rtl="0">
              <a:spcBef>
                <a:spcPts val="0"/>
              </a:spcBef>
              <a:spcAft>
                <a:spcPts val="0"/>
              </a:spcAft>
              <a:buClr>
                <a:schemeClr val="dk1"/>
              </a:buClr>
              <a:buFont typeface="Arial"/>
              <a:buNone/>
            </a:pPr>
            <a:r>
              <a:rPr lang="en-US" dirty="0"/>
              <a:t>Have students get into groups of two or three to discuss their thoughts. Give students three to five minutes to share which community they chose and how their identities are affected by their chosen communities and what characteristics do they share with other members of their chosen community. </a:t>
            </a:r>
          </a:p>
          <a:p>
            <a:pPr marL="0" lvl="0" indent="0" algn="l" rtl="0">
              <a:spcBef>
                <a:spcPts val="0"/>
              </a:spcBef>
              <a:spcAft>
                <a:spcPts val="0"/>
              </a:spcAft>
              <a:buClr>
                <a:schemeClr val="dk1"/>
              </a:buClr>
              <a:buFont typeface="Arial"/>
              <a:buNone/>
            </a:pPr>
            <a:r>
              <a:rPr lang="en-US" b="1" dirty="0"/>
              <a:t>(Click): </a:t>
            </a:r>
            <a:r>
              <a:rPr lang="en-US" dirty="0"/>
              <a:t>Which community you chose</a:t>
            </a:r>
          </a:p>
          <a:p>
            <a:pPr marL="0" lvl="0" indent="0" algn="l" rtl="0">
              <a:spcBef>
                <a:spcPts val="0"/>
              </a:spcBef>
              <a:spcAft>
                <a:spcPts val="0"/>
              </a:spcAft>
              <a:buClr>
                <a:schemeClr val="dk1"/>
              </a:buClr>
              <a:buFont typeface="Arial"/>
              <a:buNone/>
            </a:pPr>
            <a:r>
              <a:rPr lang="en-US" b="1" dirty="0"/>
              <a:t>(Click): </a:t>
            </a:r>
            <a:r>
              <a:rPr lang="en-US" dirty="0"/>
              <a:t>How does this community affect your identity</a:t>
            </a:r>
          </a:p>
          <a:p>
            <a:pPr marL="0" lvl="0" indent="0" algn="l" rtl="0">
              <a:spcBef>
                <a:spcPts val="0"/>
              </a:spcBef>
              <a:spcAft>
                <a:spcPts val="0"/>
              </a:spcAft>
              <a:buClr>
                <a:schemeClr val="dk1"/>
              </a:buClr>
              <a:buFont typeface="Arial"/>
              <a:buNone/>
            </a:pPr>
            <a:r>
              <a:rPr lang="en-US" b="1" dirty="0"/>
              <a:t>(Click): </a:t>
            </a:r>
            <a:r>
              <a:rPr lang="en-US" dirty="0"/>
              <a:t>What characteristics do you share with other members of your chosen community </a:t>
            </a:r>
          </a:p>
          <a:p>
            <a:pPr marL="0" lvl="0" indent="0" algn="l" rtl="0">
              <a:spcBef>
                <a:spcPts val="0"/>
              </a:spcBef>
              <a:spcAft>
                <a:spcPts val="0"/>
              </a:spcAft>
              <a:buClr>
                <a:schemeClr val="dk1"/>
              </a:buClr>
              <a:buFont typeface="Arial"/>
              <a:buNone/>
            </a:pPr>
            <a:endParaRPr dirty="0"/>
          </a:p>
          <a:p>
            <a:pPr marL="0" lvl="0" indent="0" algn="l" rtl="0">
              <a:spcBef>
                <a:spcPts val="0"/>
              </a:spcBef>
              <a:spcAft>
                <a:spcPts val="0"/>
              </a:spcAft>
              <a:buClr>
                <a:schemeClr val="dk1"/>
              </a:buClr>
              <a:buFont typeface="Arial"/>
              <a:buNone/>
            </a:pPr>
            <a:endParaRPr dirty="0"/>
          </a:p>
          <a:p>
            <a:pPr marL="0" lvl="0" indent="0" algn="l" rtl="0">
              <a:spcBef>
                <a:spcPts val="0"/>
              </a:spcBef>
              <a:spcAft>
                <a:spcPts val="0"/>
              </a:spcAft>
              <a:buClr>
                <a:schemeClr val="dk1"/>
              </a:buClr>
              <a:buSzPts val="1100"/>
              <a:buFont typeface="Arial"/>
              <a:buNone/>
            </a:pPr>
            <a:r>
              <a:rPr lang="en-US" b="1" dirty="0"/>
              <a:t>Tell the class that when discussing the ideas with their partner, they should:</a:t>
            </a:r>
            <a:endParaRPr b="1" dirty="0"/>
          </a:p>
          <a:p>
            <a:pPr marL="0" lvl="0" indent="0" algn="l" rtl="0">
              <a:spcBef>
                <a:spcPts val="0"/>
              </a:spcBef>
              <a:spcAft>
                <a:spcPts val="0"/>
              </a:spcAft>
              <a:buClr>
                <a:schemeClr val="dk1"/>
              </a:buClr>
              <a:buSzPts val="1100"/>
              <a:buFont typeface="Arial"/>
              <a:buNone/>
            </a:pPr>
            <a:r>
              <a:rPr lang="en-US" dirty="0"/>
              <a:t>Take turns, and try to have an equal speaking time</a:t>
            </a:r>
            <a:endParaRPr dirty="0"/>
          </a:p>
          <a:p>
            <a:pPr marL="0" lvl="0" indent="0" algn="l" rtl="0">
              <a:spcBef>
                <a:spcPts val="0"/>
              </a:spcBef>
              <a:spcAft>
                <a:spcPts val="0"/>
              </a:spcAft>
              <a:buClr>
                <a:schemeClr val="dk1"/>
              </a:buClr>
              <a:buSzPts val="1100"/>
              <a:buFont typeface="Arial"/>
              <a:buNone/>
            </a:pPr>
            <a:r>
              <a:rPr lang="en-US" dirty="0"/>
              <a:t>Listen carefully and ask clarifying questions of one another</a:t>
            </a:r>
            <a:endParaRPr dirty="0"/>
          </a:p>
          <a:p>
            <a:pPr marL="0" lvl="0" indent="0" algn="l" rtl="0">
              <a:spcBef>
                <a:spcPts val="0"/>
              </a:spcBef>
              <a:spcAft>
                <a:spcPts val="0"/>
              </a:spcAft>
              <a:buClr>
                <a:schemeClr val="dk1"/>
              </a:buClr>
              <a:buSzPts val="1100"/>
              <a:buFont typeface="Arial"/>
              <a:buNone/>
            </a:pPr>
            <a:r>
              <a:rPr lang="en-US" dirty="0"/>
              <a:t>You should be able to explain your partner’s thinking, as well as your own</a:t>
            </a:r>
            <a:endParaRPr dirty="0"/>
          </a:p>
          <a:p>
            <a:pPr marL="0" lvl="0" indent="0" algn="l" rtl="0">
              <a:spcBef>
                <a:spcPts val="0"/>
              </a:spcBef>
              <a:spcAft>
                <a:spcPts val="0"/>
              </a:spcAft>
              <a:buClr>
                <a:schemeClr val="dk1"/>
              </a:buClr>
              <a:buSzPts val="1100"/>
              <a:buFont typeface="Arial"/>
              <a:buNone/>
            </a:pPr>
            <a:r>
              <a:rPr lang="en-US" dirty="0"/>
              <a:t>Feel free to write notes as you discuss with your partner</a:t>
            </a:r>
            <a:endParaRPr dirty="0"/>
          </a:p>
          <a:p>
            <a:pPr marL="0" lvl="0" indent="0" algn="l" rtl="0">
              <a:spcBef>
                <a:spcPts val="0"/>
              </a:spcBef>
              <a:spcAft>
                <a:spcPts val="0"/>
              </a:spcAft>
              <a:buClr>
                <a:schemeClr val="dk1"/>
              </a:buClr>
              <a:buFont typeface="Arial"/>
              <a:buNone/>
            </a:pPr>
            <a:endParaRPr dirty="0"/>
          </a:p>
          <a:p>
            <a:pPr marL="0" lvl="0" indent="0" algn="l" rtl="0">
              <a:spcBef>
                <a:spcPts val="0"/>
              </a:spcBef>
              <a:spcAft>
                <a:spcPts val="0"/>
              </a:spcAft>
              <a:buClr>
                <a:schemeClr val="dk1"/>
              </a:buClr>
              <a:buFont typeface="Arial"/>
              <a:buNone/>
            </a:pPr>
            <a:r>
              <a:rPr lang="en-US" dirty="0"/>
              <a:t>Once conversations begin to quiet, ask for some groups to share with the class. Ideas can be shared on a chalkboard or whiteboard.</a:t>
            </a:r>
            <a:endParaRPr dirty="0"/>
          </a:p>
          <a:p>
            <a:pPr marL="0" lvl="0" indent="0" algn="l" rtl="0">
              <a:spcBef>
                <a:spcPts val="0"/>
              </a:spcBef>
              <a:spcAft>
                <a:spcPts val="0"/>
              </a:spcAft>
              <a:buClr>
                <a:schemeClr val="dk1"/>
              </a:buClr>
              <a:buSzPts val="1100"/>
              <a:buFont typeface="Arial"/>
              <a:buNone/>
            </a:pPr>
            <a:r>
              <a:rPr lang="en-US" dirty="0"/>
              <a:t>Use this brief discussion to highlight how community psychologists go beyond the narrow definition of a “community” and that we are affected by our communities and often share many characteristics of other members of our communities.</a:t>
            </a:r>
            <a:endParaRPr dirty="0"/>
          </a:p>
          <a:p>
            <a:pPr marL="0" lvl="0" indent="0" algn="l" rtl="0">
              <a:spcBef>
                <a:spcPts val="0"/>
              </a:spcBef>
              <a:spcAft>
                <a:spcPts val="0"/>
              </a:spcAft>
              <a:buNone/>
            </a:pPr>
            <a:endParaRPr dirty="0"/>
          </a:p>
        </p:txBody>
      </p:sp>
      <p:sp>
        <p:nvSpPr>
          <p:cNvPr id="105" name="Google Shape;105;g7c11c4256c_0_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sz="1200" b="0" i="0" u="none" strike="noStrike" cap="none">
                <a:solidFill>
                  <a:srgbClr val="000000"/>
                </a:solidFill>
                <a:latin typeface="Calibri"/>
                <a:ea typeface="Calibri"/>
                <a:cs typeface="Calibri"/>
                <a:sym typeface="Calibri"/>
              </a:rPr>
              <a:t>3</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7c08e1a708_0_129: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336" name="Google Shape;336;g7c08e1a708_0_12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Font typeface="Arial"/>
              <a:buNone/>
            </a:pPr>
            <a:r>
              <a:rPr lang="en-US" dirty="0"/>
              <a:t>Photo Attribution Slide</a:t>
            </a:r>
            <a:endParaRPr dirty="0"/>
          </a:p>
        </p:txBody>
      </p:sp>
      <p:sp>
        <p:nvSpPr>
          <p:cNvPr id="337" name="Google Shape;337;g7c08e1a708_0_12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sz="1200" b="0" i="0" u="none" strike="noStrike" cap="none">
                <a:solidFill>
                  <a:srgbClr val="000000"/>
                </a:solidFill>
                <a:latin typeface="Calibri"/>
                <a:ea typeface="Calibri"/>
                <a:cs typeface="Calibri"/>
                <a:sym typeface="Calibri"/>
              </a:rPr>
              <a:t>30</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p4: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11" name="Google Shape;111;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b="1"/>
              <a:t>Purpose: </a:t>
            </a:r>
            <a:r>
              <a:rPr lang="en-US"/>
              <a:t>The purpose of this slide is to provide students with an overview of the material that will be covered during the lecture.</a:t>
            </a:r>
            <a:endParaRPr/>
          </a:p>
        </p:txBody>
      </p:sp>
      <p:sp>
        <p:nvSpPr>
          <p:cNvPr id="112" name="Google Shape;112;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sz="1200" b="0" i="0" u="none" strike="noStrike" cap="none">
                <a:solidFill>
                  <a:srgbClr val="000000"/>
                </a:solidFill>
                <a:latin typeface="Calibri"/>
                <a:ea typeface="Calibri"/>
                <a:cs typeface="Calibri"/>
                <a:sym typeface="Calibri"/>
              </a:rPr>
              <a:t>4</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7c08e1a708_0_10: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18" name="Google Shape;118;g7c08e1a708_0_1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Font typeface="Arial"/>
              <a:buNone/>
            </a:pPr>
            <a:r>
              <a:rPr lang="en-US" b="1" dirty="0"/>
              <a:t>Purpose: </a:t>
            </a:r>
            <a:r>
              <a:rPr lang="en-US" dirty="0"/>
              <a:t>The purpose of this slide is to teach students about Community Psychology’s method of operation, in other words, how it functions.  </a:t>
            </a:r>
            <a:endParaRPr dirty="0"/>
          </a:p>
          <a:p>
            <a:pPr marL="0" lvl="0" indent="0" algn="l" rtl="0">
              <a:spcBef>
                <a:spcPts val="0"/>
              </a:spcBef>
              <a:spcAft>
                <a:spcPts val="0"/>
              </a:spcAft>
              <a:buClr>
                <a:schemeClr val="dk1"/>
              </a:buClr>
              <a:buFont typeface="Arial"/>
              <a:buNone/>
            </a:pPr>
            <a:endParaRPr dirty="0"/>
          </a:p>
          <a:p>
            <a:pPr marL="0" lvl="0" indent="0" algn="l" rtl="0">
              <a:spcBef>
                <a:spcPts val="0"/>
              </a:spcBef>
              <a:spcAft>
                <a:spcPts val="0"/>
              </a:spcAft>
              <a:buClr>
                <a:schemeClr val="dk1"/>
              </a:buClr>
              <a:buSzPts val="1200"/>
              <a:buFont typeface="Noto Sans Symbols"/>
              <a:buNone/>
            </a:pPr>
            <a:r>
              <a:rPr lang="en-US" b="1" dirty="0"/>
              <a:t>(Click): Approach</a:t>
            </a:r>
            <a:endParaRPr dirty="0"/>
          </a:p>
          <a:p>
            <a:pPr marL="0" lvl="0" indent="0" algn="l" rtl="0">
              <a:spcBef>
                <a:spcPts val="0"/>
              </a:spcBef>
              <a:spcAft>
                <a:spcPts val="0"/>
              </a:spcAft>
              <a:buClr>
                <a:schemeClr val="dk1"/>
              </a:buClr>
              <a:buSzPts val="1100"/>
              <a:buFont typeface="Arial"/>
              <a:buNone/>
            </a:pPr>
            <a:r>
              <a:rPr lang="en-US" dirty="0">
                <a:highlight>
                  <a:schemeClr val="lt1"/>
                </a:highlight>
              </a:rPr>
              <a:t>Community Psychology is the study of the reciprocal relationship between individuals and their context and/or environments. This field seeks to alleviate and prevent societal issues (e.g., poverty, homelessness, addiction) by shifting the focus beyond an individual and integrates social, cultural, economic, political, environmental, and international influences to promote positive change, health, and empowerment at individual and systemic levels such as the education system or justice system (SCRA27.org). </a:t>
            </a:r>
            <a:r>
              <a:rPr lang="en-US" dirty="0"/>
              <a:t>One distinguishing feature of Community Psychology is that it is a value driven science and it seeks to balance objectivity with guiding principles [</a:t>
            </a:r>
            <a:r>
              <a:rPr lang="en-US" i="1" dirty="0"/>
              <a:t>next slide</a:t>
            </a:r>
            <a:r>
              <a:rPr lang="en-US" dirty="0"/>
              <a:t>].</a:t>
            </a:r>
            <a:endParaRPr dirty="0"/>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SzPts val="1200"/>
              <a:buNone/>
            </a:pPr>
            <a:r>
              <a:rPr lang="en-US" b="1" dirty="0"/>
              <a:t>Reference: </a:t>
            </a:r>
            <a:r>
              <a:rPr lang="en-US" dirty="0"/>
              <a:t>What is community psychology? Retrieved from https://www.scra27.org/what-we-do/what-community-psychology/</a:t>
            </a:r>
            <a:endParaRPr b="1" dirty="0"/>
          </a:p>
        </p:txBody>
      </p:sp>
      <p:sp>
        <p:nvSpPr>
          <p:cNvPr id="119" name="Google Shape;119;g7c08e1a708_0_1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sz="1200" b="0" i="0" u="none" strike="noStrike" cap="none">
                <a:solidFill>
                  <a:srgbClr val="000000"/>
                </a:solidFill>
                <a:latin typeface="Calibri"/>
                <a:ea typeface="Calibri"/>
                <a:cs typeface="Calibri"/>
                <a:sym typeface="Calibri"/>
              </a:rPr>
              <a:t>5</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7c08e1a708_0_16: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26" name="Google Shape;126;g7c08e1a708_0_1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b="1"/>
              <a:t>Purpose: </a:t>
            </a:r>
            <a:r>
              <a:rPr lang="en-US"/>
              <a:t>The purpose of this slide is to continue to teach students about recurring themes found in Community Psychology, and the principles that guide community psychologists’ action and research. </a:t>
            </a:r>
            <a:endParaRPr/>
          </a:p>
          <a:p>
            <a:pPr marL="0" lvl="0" indent="0" algn="l" rtl="0">
              <a:spcBef>
                <a:spcPts val="0"/>
              </a:spcBef>
              <a:spcAft>
                <a:spcPts val="0"/>
              </a:spcAft>
              <a:buClr>
                <a:schemeClr val="dk1"/>
              </a:buClr>
              <a:buSzPts val="1100"/>
              <a:buFont typeface="Arial"/>
              <a:buNone/>
            </a:pPr>
            <a:endParaRPr b="1"/>
          </a:p>
          <a:p>
            <a:pPr marL="0" lvl="0" indent="0" algn="l" rtl="0">
              <a:spcBef>
                <a:spcPts val="0"/>
              </a:spcBef>
              <a:spcAft>
                <a:spcPts val="0"/>
              </a:spcAft>
              <a:buClr>
                <a:schemeClr val="dk1"/>
              </a:buClr>
              <a:buSzPts val="1100"/>
              <a:buFont typeface="Arial"/>
              <a:buNone/>
            </a:pPr>
            <a:r>
              <a:rPr lang="en-US" b="1"/>
              <a:t>(Click): Important Themes</a:t>
            </a:r>
            <a:endParaRPr/>
          </a:p>
          <a:p>
            <a:pPr marL="0" lvl="0" indent="0" algn="l" rtl="0">
              <a:spcBef>
                <a:spcPts val="0"/>
              </a:spcBef>
              <a:spcAft>
                <a:spcPts val="0"/>
              </a:spcAft>
              <a:buClr>
                <a:schemeClr val="dk1"/>
              </a:buClr>
              <a:buSzPts val="1100"/>
              <a:buFont typeface="Arial"/>
              <a:buNone/>
            </a:pPr>
            <a:r>
              <a:rPr lang="en-US"/>
              <a:t>Important themes include prevention, social justice, and ecological understanding. </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US" b="1"/>
              <a:t>(Click): Important Principles</a:t>
            </a:r>
            <a:endParaRPr/>
          </a:p>
          <a:p>
            <a:pPr marL="0" lvl="0" indent="0" algn="l" rtl="0">
              <a:spcBef>
                <a:spcPts val="0"/>
              </a:spcBef>
              <a:spcAft>
                <a:spcPts val="0"/>
              </a:spcAft>
              <a:buSzPts val="1100"/>
              <a:buNone/>
            </a:pPr>
            <a:r>
              <a:rPr lang="en-US"/>
              <a:t>Important principles include respecting diversity, encouraging collaboration, promoting a sense of community, focusing on policy change, and bringing about empowerment.</a:t>
            </a:r>
            <a:endParaRPr/>
          </a:p>
          <a:p>
            <a:pPr marL="0" lvl="0" indent="0" algn="l" rtl="0">
              <a:spcBef>
                <a:spcPts val="0"/>
              </a:spcBef>
              <a:spcAft>
                <a:spcPts val="0"/>
              </a:spcAft>
              <a:buNone/>
            </a:pPr>
            <a:endParaRPr b="1"/>
          </a:p>
        </p:txBody>
      </p:sp>
      <p:sp>
        <p:nvSpPr>
          <p:cNvPr id="127" name="Google Shape;127;g7c08e1a708_0_1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sz="1200" b="0" i="0" u="none" strike="noStrike" cap="none">
                <a:solidFill>
                  <a:srgbClr val="000000"/>
                </a:solidFill>
                <a:latin typeface="Calibri"/>
                <a:ea typeface="Calibri"/>
                <a:cs typeface="Calibri"/>
                <a:sym typeface="Calibri"/>
              </a:rPr>
              <a:t>6</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7bb8b7fe96_0_0: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34" name="Google Shape;134;g7bb8b7fe96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b="1"/>
              <a:t>Purpose: </a:t>
            </a:r>
            <a:r>
              <a:rPr lang="en-US"/>
              <a:t>The purpose of this slide is to provide students with an overview of the material that will be covered during the lecture.</a:t>
            </a:r>
            <a:endParaRPr/>
          </a:p>
        </p:txBody>
      </p:sp>
      <p:sp>
        <p:nvSpPr>
          <p:cNvPr id="135" name="Google Shape;135;g7bb8b7fe96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sz="1200" b="0" i="0" u="none" strike="noStrike" cap="none">
                <a:solidFill>
                  <a:srgbClr val="000000"/>
                </a:solidFill>
                <a:latin typeface="Calibri"/>
                <a:ea typeface="Calibri"/>
                <a:cs typeface="Calibri"/>
                <a:sym typeface="Calibri"/>
              </a:rPr>
              <a:t>7</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7c08e1a708_0_29: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41" name="Google Shape;141;g7c08e1a708_0_2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Font typeface="Arial"/>
              <a:buNone/>
            </a:pPr>
            <a:r>
              <a:rPr lang="en-US" b="1" dirty="0"/>
              <a:t>Purpose: </a:t>
            </a:r>
            <a:r>
              <a:rPr lang="en-US" dirty="0"/>
              <a:t>The purpose of this slide is to teach students prevention, and how community psychologists can address the root of an issue to try to alleviate and prevent social and psychological problems from occurring.</a:t>
            </a:r>
            <a:endParaRPr dirty="0"/>
          </a:p>
          <a:p>
            <a:pPr marL="0" lvl="0" indent="0" algn="l" rtl="0">
              <a:spcBef>
                <a:spcPts val="0"/>
              </a:spcBef>
              <a:spcAft>
                <a:spcPts val="0"/>
              </a:spcAft>
              <a:buClr>
                <a:schemeClr val="dk1"/>
              </a:buClr>
              <a:buFont typeface="Arial"/>
              <a:buNone/>
            </a:pPr>
            <a:endParaRPr dirty="0"/>
          </a:p>
          <a:p>
            <a:pPr marL="0" lvl="0" indent="0" algn="l" rtl="0">
              <a:spcBef>
                <a:spcPts val="0"/>
              </a:spcBef>
              <a:spcAft>
                <a:spcPts val="0"/>
              </a:spcAft>
              <a:buClr>
                <a:schemeClr val="dk1"/>
              </a:buClr>
              <a:buSzPts val="1200"/>
              <a:buFont typeface="Noto Sans Symbols"/>
              <a:buNone/>
            </a:pPr>
            <a:r>
              <a:rPr lang="en-US" b="1" dirty="0"/>
              <a:t>(Click): Focus on Prevention</a:t>
            </a:r>
            <a:endParaRPr b="1" dirty="0"/>
          </a:p>
          <a:p>
            <a:pPr marL="0" lvl="0" indent="0" algn="l" rtl="0">
              <a:spcBef>
                <a:spcPts val="0"/>
              </a:spcBef>
              <a:spcAft>
                <a:spcPts val="0"/>
              </a:spcAft>
              <a:buClr>
                <a:schemeClr val="dk1"/>
              </a:buClr>
              <a:buSzPts val="1200"/>
              <a:buFont typeface="Noto Sans Symbols"/>
              <a:buNone/>
            </a:pPr>
            <a:r>
              <a:rPr lang="en-US" dirty="0"/>
              <a:t>Prevention, one of three primary characteristics of the field, are actions that stop problems from occurring. By examining the root of an issue, we have a more holistic understanding of why something happens. These actions can include boosting a person’s skillset or engaging in environmental change.</a:t>
            </a:r>
            <a:endParaRPr dirty="0"/>
          </a:p>
          <a:p>
            <a:pPr marL="0" lvl="0" indent="0" algn="l" rtl="0">
              <a:spcBef>
                <a:spcPts val="0"/>
              </a:spcBef>
              <a:spcAft>
                <a:spcPts val="0"/>
              </a:spcAft>
              <a:buClr>
                <a:schemeClr val="dk1"/>
              </a:buClr>
              <a:buSzPts val="1200"/>
              <a:buFont typeface="Noto Sans Symbols"/>
              <a:buNone/>
            </a:pPr>
            <a:endParaRPr dirty="0"/>
          </a:p>
          <a:p>
            <a:pPr marL="0" lvl="0" indent="0" algn="l" rtl="0">
              <a:spcBef>
                <a:spcPts val="0"/>
              </a:spcBef>
              <a:spcAft>
                <a:spcPts val="0"/>
              </a:spcAft>
              <a:buClr>
                <a:schemeClr val="dk1"/>
              </a:buClr>
              <a:buSzPts val="1200"/>
              <a:buFont typeface="Noto Sans Symbols"/>
              <a:buNone/>
            </a:pPr>
            <a:r>
              <a:rPr lang="en-US" b="1" dirty="0"/>
              <a:t>(Click): Boosting Individual Skills</a:t>
            </a:r>
            <a:endParaRPr b="1" dirty="0"/>
          </a:p>
          <a:p>
            <a:pPr marL="0" lvl="0" indent="0" algn="l" rtl="0">
              <a:spcBef>
                <a:spcPts val="0"/>
              </a:spcBef>
              <a:spcAft>
                <a:spcPts val="0"/>
              </a:spcAft>
              <a:buClr>
                <a:schemeClr val="dk1"/>
              </a:buClr>
              <a:buSzPts val="1200"/>
              <a:buFont typeface="Noto Sans Symbols"/>
              <a:buNone/>
            </a:pPr>
            <a:r>
              <a:rPr lang="en-US" dirty="0"/>
              <a:t>Changing something with the individual to better fit in within a setting. For example, providing prevention training for youth to help them resist the urge to use tobacco products.</a:t>
            </a:r>
            <a:endParaRPr dirty="0"/>
          </a:p>
          <a:p>
            <a:pPr marL="0" lvl="0" indent="0" algn="l" rtl="0">
              <a:spcBef>
                <a:spcPts val="0"/>
              </a:spcBef>
              <a:spcAft>
                <a:spcPts val="0"/>
              </a:spcAft>
              <a:buClr>
                <a:schemeClr val="dk1"/>
              </a:buClr>
              <a:buSzPts val="1200"/>
              <a:buFont typeface="Noto Sans Symbols"/>
              <a:buNone/>
            </a:pPr>
            <a:endParaRPr dirty="0"/>
          </a:p>
          <a:p>
            <a:pPr marL="0" lvl="0" indent="0" algn="l" rtl="0">
              <a:spcBef>
                <a:spcPts val="0"/>
              </a:spcBef>
              <a:spcAft>
                <a:spcPts val="0"/>
              </a:spcAft>
              <a:buClr>
                <a:schemeClr val="dk1"/>
              </a:buClr>
              <a:buSzPts val="1200"/>
              <a:buFont typeface="Noto Sans Symbols"/>
              <a:buNone/>
            </a:pPr>
            <a:r>
              <a:rPr lang="en-US" b="1" dirty="0"/>
              <a:t>(Click): Engaging in Environmental Change</a:t>
            </a:r>
            <a:endParaRPr b="1" dirty="0"/>
          </a:p>
          <a:p>
            <a:pPr marL="0" lvl="0" indent="0" algn="l" rtl="0">
              <a:spcBef>
                <a:spcPts val="0"/>
              </a:spcBef>
              <a:spcAft>
                <a:spcPts val="0"/>
              </a:spcAft>
              <a:buClr>
                <a:schemeClr val="dk1"/>
              </a:buClr>
              <a:buSzPts val="1200"/>
              <a:buFont typeface="Noto Sans Symbols"/>
              <a:buNone/>
            </a:pPr>
            <a:r>
              <a:rPr lang="en-US" dirty="0"/>
              <a:t>Concentrating on systems and structures involved in the problem to modify the person-setting fit. For example, one could address policies regarding youth tobacco access.</a:t>
            </a:r>
            <a:endParaRPr b="1" dirty="0"/>
          </a:p>
        </p:txBody>
      </p:sp>
      <p:sp>
        <p:nvSpPr>
          <p:cNvPr id="142" name="Google Shape;142;g7c08e1a708_0_2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sz="1200" b="0" i="0" u="none" strike="noStrike" cap="none">
                <a:solidFill>
                  <a:srgbClr val="000000"/>
                </a:solidFill>
                <a:latin typeface="Calibri"/>
                <a:ea typeface="Calibri"/>
                <a:cs typeface="Calibri"/>
                <a:sym typeface="Calibri"/>
              </a:rPr>
              <a:t>8</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7c08e1a708_0_37: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49" name="Google Shape;149;g7c08e1a708_0_3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Font typeface="Arial"/>
              <a:buNone/>
            </a:pPr>
            <a:r>
              <a:rPr lang="en-US" b="1"/>
              <a:t>Purpose: </a:t>
            </a:r>
            <a:r>
              <a:rPr lang="en-US"/>
              <a:t>The purpose of this slide is to teach students about first-order change, which may occur when interventions are directed at an individual. </a:t>
            </a:r>
            <a:endParaRPr/>
          </a:p>
          <a:p>
            <a:pPr marL="0" lvl="0" indent="0" algn="l" rtl="0">
              <a:spcBef>
                <a:spcPts val="0"/>
              </a:spcBef>
              <a:spcAft>
                <a:spcPts val="0"/>
              </a:spcAft>
              <a:buClr>
                <a:schemeClr val="dk1"/>
              </a:buClr>
              <a:buFont typeface="Arial"/>
              <a:buNone/>
            </a:pPr>
            <a:endParaRPr/>
          </a:p>
          <a:p>
            <a:pPr marL="0" lvl="0" indent="0" algn="l" rtl="0">
              <a:spcBef>
                <a:spcPts val="0"/>
              </a:spcBef>
              <a:spcAft>
                <a:spcPts val="0"/>
              </a:spcAft>
              <a:buSzPts val="1200"/>
              <a:buNone/>
            </a:pPr>
            <a:r>
              <a:rPr lang="en-US" b="1"/>
              <a:t>(Click): Surface Changes </a:t>
            </a:r>
            <a:endParaRPr/>
          </a:p>
          <a:p>
            <a:pPr marL="0" lvl="0" indent="0" algn="l" rtl="0">
              <a:spcBef>
                <a:spcPts val="0"/>
              </a:spcBef>
              <a:spcAft>
                <a:spcPts val="0"/>
              </a:spcAft>
              <a:buClr>
                <a:schemeClr val="dk1"/>
              </a:buClr>
              <a:buFont typeface="Arial"/>
              <a:buNone/>
            </a:pPr>
            <a:r>
              <a:rPr lang="en-US"/>
              <a:t>First-order change occurs when minor actions (i.e., interventions) are successfully directed at a person. For example, encouraging someone experiencing addiction to participate in Alcoholics Anonymous or harm reduction groups. </a:t>
            </a:r>
            <a:endParaRPr/>
          </a:p>
          <a:p>
            <a:pPr marL="0" lvl="0" indent="0" algn="l" rtl="0">
              <a:spcBef>
                <a:spcPts val="0"/>
              </a:spcBef>
              <a:spcAft>
                <a:spcPts val="0"/>
              </a:spcAft>
              <a:buClr>
                <a:schemeClr val="dk1"/>
              </a:buClr>
              <a:buFont typeface="Arial"/>
              <a:buNone/>
            </a:pPr>
            <a:endParaRPr/>
          </a:p>
          <a:p>
            <a:pPr marL="0" lvl="0" indent="0" algn="l" rtl="0">
              <a:spcBef>
                <a:spcPts val="0"/>
              </a:spcBef>
              <a:spcAft>
                <a:spcPts val="0"/>
              </a:spcAft>
              <a:buClr>
                <a:schemeClr val="dk1"/>
              </a:buClr>
              <a:buFont typeface="Arial"/>
              <a:buNone/>
            </a:pPr>
            <a:r>
              <a:rPr lang="en-US" b="1"/>
              <a:t>(Click): No Change in Context</a:t>
            </a:r>
            <a:r>
              <a:rPr lang="en-US"/>
              <a:t> </a:t>
            </a:r>
            <a:endParaRPr/>
          </a:p>
          <a:p>
            <a:pPr marL="0" lvl="0" indent="0" algn="l" rtl="0">
              <a:spcBef>
                <a:spcPts val="0"/>
              </a:spcBef>
              <a:spcAft>
                <a:spcPts val="0"/>
              </a:spcAft>
              <a:buClr>
                <a:schemeClr val="dk1"/>
              </a:buClr>
              <a:buFont typeface="Arial"/>
              <a:buNone/>
            </a:pPr>
            <a:r>
              <a:rPr lang="en-US"/>
              <a:t>The individual is adjusted to create a short-term difference in the individual-environment relationship. One well known example of this could be providing a temporary shelter at night, as well as access to a food kitchen, to a person experiencing homelessness. </a:t>
            </a:r>
            <a:endParaRPr/>
          </a:p>
          <a:p>
            <a:pPr marL="0" lvl="0" indent="0" algn="l" rtl="0">
              <a:spcBef>
                <a:spcPts val="0"/>
              </a:spcBef>
              <a:spcAft>
                <a:spcPts val="0"/>
              </a:spcAft>
              <a:buClr>
                <a:schemeClr val="dk1"/>
              </a:buClr>
              <a:buFont typeface="Arial"/>
              <a:buNone/>
            </a:pPr>
            <a:endParaRPr/>
          </a:p>
          <a:p>
            <a:pPr marL="0" lvl="0" indent="0" algn="l" rtl="0">
              <a:spcBef>
                <a:spcPts val="0"/>
              </a:spcBef>
              <a:spcAft>
                <a:spcPts val="0"/>
              </a:spcAft>
              <a:buClr>
                <a:schemeClr val="dk1"/>
              </a:buClr>
              <a:buFont typeface="Arial"/>
              <a:buNone/>
            </a:pPr>
            <a:r>
              <a:rPr lang="en-US" b="1"/>
              <a:t>(Click): Individualistic Perspective</a:t>
            </a:r>
            <a:endParaRPr b="1"/>
          </a:p>
          <a:p>
            <a:pPr marL="0" lvl="0" indent="0" algn="l" rtl="0">
              <a:lnSpc>
                <a:spcPct val="115000"/>
              </a:lnSpc>
              <a:spcBef>
                <a:spcPts val="300"/>
              </a:spcBef>
              <a:spcAft>
                <a:spcPts val="0"/>
              </a:spcAft>
              <a:buSzPts val="1100"/>
              <a:buNone/>
            </a:pPr>
            <a:r>
              <a:rPr lang="en-US">
                <a:highlight>
                  <a:schemeClr val="lt1"/>
                </a:highlight>
              </a:rPr>
              <a:t>The focus is on the individual where the influence of larger environmental or societal factors is not attended to.</a:t>
            </a:r>
            <a:endParaRPr>
              <a:highlight>
                <a:srgbClr val="FF00FF"/>
              </a:highlight>
            </a:endParaRPr>
          </a:p>
          <a:p>
            <a:pPr marL="0" lvl="0" indent="0" algn="l" rtl="0">
              <a:spcBef>
                <a:spcPts val="0"/>
              </a:spcBef>
              <a:spcAft>
                <a:spcPts val="0"/>
              </a:spcAft>
              <a:buSzPts val="1200"/>
              <a:buNone/>
            </a:pPr>
            <a:endParaRPr b="1"/>
          </a:p>
        </p:txBody>
      </p:sp>
      <p:sp>
        <p:nvSpPr>
          <p:cNvPr id="150" name="Google Shape;150;g7c08e1a708_0_3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sz="1200" b="0" i="0" u="none" strike="noStrike" cap="none">
                <a:solidFill>
                  <a:srgbClr val="000000"/>
                </a:solidFill>
                <a:latin typeface="Calibri"/>
                <a:ea typeface="Calibri"/>
                <a:cs typeface="Calibri"/>
                <a:sym typeface="Calibri"/>
              </a:rPr>
              <a:t>9</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6"/>
        <p:cNvGrpSpPr/>
        <p:nvPr/>
      </p:nvGrpSpPr>
      <p:grpSpPr>
        <a:xfrm>
          <a:off x="0" y="0"/>
          <a:ext cx="0" cy="0"/>
          <a:chOff x="0" y="0"/>
          <a:chExt cx="0" cy="0"/>
        </a:xfrm>
      </p:grpSpPr>
      <p:sp>
        <p:nvSpPr>
          <p:cNvPr id="17" name="Google Shape;17;p2"/>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18" name="Google Shape;18;p2"/>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19" name="Google Shape;19;p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spcBef>
                <a:spcPts val="0"/>
              </a:spcBef>
              <a:buNone/>
              <a:defRPr sz="1200" b="0" i="0" u="none" strike="noStrike" cap="none">
                <a:solidFill>
                  <a:srgbClr val="898989"/>
                </a:solidFill>
                <a:latin typeface="Calibri"/>
                <a:ea typeface="Calibri"/>
                <a:cs typeface="Calibri"/>
                <a:sym typeface="Calibri"/>
              </a:defRPr>
            </a:lvl1pPr>
            <a:lvl2pPr marL="0" marR="0" lvl="1" indent="0" algn="r">
              <a:spcBef>
                <a:spcPts val="0"/>
              </a:spcBef>
              <a:buNone/>
              <a:defRPr sz="1200" b="0" i="0" u="none" strike="noStrike" cap="none">
                <a:solidFill>
                  <a:srgbClr val="898989"/>
                </a:solidFill>
                <a:latin typeface="Calibri"/>
                <a:ea typeface="Calibri"/>
                <a:cs typeface="Calibri"/>
                <a:sym typeface="Calibri"/>
              </a:defRPr>
            </a:lvl2pPr>
            <a:lvl3pPr marL="0" marR="0" lvl="2" indent="0" algn="r">
              <a:spcBef>
                <a:spcPts val="0"/>
              </a:spcBef>
              <a:buNone/>
              <a:defRPr sz="1200" b="0" i="0" u="none" strike="noStrike" cap="none">
                <a:solidFill>
                  <a:srgbClr val="898989"/>
                </a:solidFill>
                <a:latin typeface="Calibri"/>
                <a:ea typeface="Calibri"/>
                <a:cs typeface="Calibri"/>
                <a:sym typeface="Calibri"/>
              </a:defRPr>
            </a:lvl3pPr>
            <a:lvl4pPr marL="0" marR="0" lvl="3" indent="0" algn="r">
              <a:spcBef>
                <a:spcPts val="0"/>
              </a:spcBef>
              <a:buNone/>
              <a:defRPr sz="1200" b="0" i="0" u="none" strike="noStrike" cap="none">
                <a:solidFill>
                  <a:srgbClr val="898989"/>
                </a:solidFill>
                <a:latin typeface="Calibri"/>
                <a:ea typeface="Calibri"/>
                <a:cs typeface="Calibri"/>
                <a:sym typeface="Calibri"/>
              </a:defRPr>
            </a:lvl4pPr>
            <a:lvl5pPr marL="0" marR="0" lvl="4" indent="0" algn="r">
              <a:spcBef>
                <a:spcPts val="0"/>
              </a:spcBef>
              <a:buNone/>
              <a:defRPr sz="1200" b="0" i="0" u="none" strike="noStrike" cap="none">
                <a:solidFill>
                  <a:srgbClr val="898989"/>
                </a:solidFill>
                <a:latin typeface="Calibri"/>
                <a:ea typeface="Calibri"/>
                <a:cs typeface="Calibri"/>
                <a:sym typeface="Calibri"/>
              </a:defRPr>
            </a:lvl5pPr>
            <a:lvl6pPr marL="0" marR="0" lvl="5" indent="0" algn="r">
              <a:spcBef>
                <a:spcPts val="0"/>
              </a:spcBef>
              <a:buNone/>
              <a:defRPr sz="1200" b="0" i="0" u="none" strike="noStrike" cap="none">
                <a:solidFill>
                  <a:srgbClr val="898989"/>
                </a:solidFill>
                <a:latin typeface="Calibri"/>
                <a:ea typeface="Calibri"/>
                <a:cs typeface="Calibri"/>
                <a:sym typeface="Calibri"/>
              </a:defRPr>
            </a:lvl6pPr>
            <a:lvl7pPr marL="0" marR="0" lvl="6" indent="0" algn="r">
              <a:spcBef>
                <a:spcPts val="0"/>
              </a:spcBef>
              <a:buNone/>
              <a:defRPr sz="1200" b="0" i="0" u="none" strike="noStrike" cap="none">
                <a:solidFill>
                  <a:srgbClr val="898989"/>
                </a:solidFill>
                <a:latin typeface="Calibri"/>
                <a:ea typeface="Calibri"/>
                <a:cs typeface="Calibri"/>
                <a:sym typeface="Calibri"/>
              </a:defRPr>
            </a:lvl7pPr>
            <a:lvl8pPr marL="0" marR="0" lvl="7" indent="0" algn="r">
              <a:spcBef>
                <a:spcPts val="0"/>
              </a:spcBef>
              <a:buNone/>
              <a:defRPr sz="1200" b="0" i="0" u="none" strike="noStrike" cap="none">
                <a:solidFill>
                  <a:srgbClr val="898989"/>
                </a:solidFill>
                <a:latin typeface="Calibri"/>
                <a:ea typeface="Calibri"/>
                <a:cs typeface="Calibri"/>
                <a:sym typeface="Calibri"/>
              </a:defRPr>
            </a:lvl8pPr>
            <a:lvl9pPr marL="0" marR="0" lvl="8" indent="0" algn="r">
              <a:spcBef>
                <a:spcPts val="0"/>
              </a:spcBef>
              <a:buNone/>
              <a:defRPr sz="1200" b="0" i="0" u="none" strike="noStrike" cap="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3"/>
        <p:cNvGrpSpPr/>
        <p:nvPr/>
      </p:nvGrpSpPr>
      <p:grpSpPr>
        <a:xfrm>
          <a:off x="0" y="0"/>
          <a:ext cx="0" cy="0"/>
          <a:chOff x="0" y="0"/>
          <a:chExt cx="0" cy="0"/>
        </a:xfrm>
      </p:grpSpPr>
      <p:sp>
        <p:nvSpPr>
          <p:cNvPr id="74" name="Google Shape;74;p1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75" name="Google Shape;75;p11"/>
          <p:cNvSpPr txBox="1">
            <a:spLocks noGrp="1"/>
          </p:cNvSpPr>
          <p:nvPr>
            <p:ph type="body" idx="1"/>
          </p:nvPr>
        </p:nvSpPr>
        <p:spPr>
          <a:xfrm rot="5400000">
            <a:off x="2309018" y="-251619"/>
            <a:ext cx="4525963" cy="8229600"/>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6" name="Google Shape;76;p1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1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1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spcBef>
                <a:spcPts val="0"/>
              </a:spcBef>
              <a:buNone/>
              <a:defRPr sz="1200" b="0" i="0" u="none" strike="noStrike" cap="none">
                <a:solidFill>
                  <a:srgbClr val="898989"/>
                </a:solidFill>
                <a:latin typeface="Calibri"/>
                <a:ea typeface="Calibri"/>
                <a:cs typeface="Calibri"/>
                <a:sym typeface="Calibri"/>
              </a:defRPr>
            </a:lvl1pPr>
            <a:lvl2pPr marL="0" marR="0" lvl="1" indent="0" algn="r">
              <a:spcBef>
                <a:spcPts val="0"/>
              </a:spcBef>
              <a:buNone/>
              <a:defRPr sz="1200" b="0" i="0" u="none" strike="noStrike" cap="none">
                <a:solidFill>
                  <a:srgbClr val="898989"/>
                </a:solidFill>
                <a:latin typeface="Calibri"/>
                <a:ea typeface="Calibri"/>
                <a:cs typeface="Calibri"/>
                <a:sym typeface="Calibri"/>
              </a:defRPr>
            </a:lvl2pPr>
            <a:lvl3pPr marL="0" marR="0" lvl="2" indent="0" algn="r">
              <a:spcBef>
                <a:spcPts val="0"/>
              </a:spcBef>
              <a:buNone/>
              <a:defRPr sz="1200" b="0" i="0" u="none" strike="noStrike" cap="none">
                <a:solidFill>
                  <a:srgbClr val="898989"/>
                </a:solidFill>
                <a:latin typeface="Calibri"/>
                <a:ea typeface="Calibri"/>
                <a:cs typeface="Calibri"/>
                <a:sym typeface="Calibri"/>
              </a:defRPr>
            </a:lvl3pPr>
            <a:lvl4pPr marL="0" marR="0" lvl="3" indent="0" algn="r">
              <a:spcBef>
                <a:spcPts val="0"/>
              </a:spcBef>
              <a:buNone/>
              <a:defRPr sz="1200" b="0" i="0" u="none" strike="noStrike" cap="none">
                <a:solidFill>
                  <a:srgbClr val="898989"/>
                </a:solidFill>
                <a:latin typeface="Calibri"/>
                <a:ea typeface="Calibri"/>
                <a:cs typeface="Calibri"/>
                <a:sym typeface="Calibri"/>
              </a:defRPr>
            </a:lvl4pPr>
            <a:lvl5pPr marL="0" marR="0" lvl="4" indent="0" algn="r">
              <a:spcBef>
                <a:spcPts val="0"/>
              </a:spcBef>
              <a:buNone/>
              <a:defRPr sz="1200" b="0" i="0" u="none" strike="noStrike" cap="none">
                <a:solidFill>
                  <a:srgbClr val="898989"/>
                </a:solidFill>
                <a:latin typeface="Calibri"/>
                <a:ea typeface="Calibri"/>
                <a:cs typeface="Calibri"/>
                <a:sym typeface="Calibri"/>
              </a:defRPr>
            </a:lvl5pPr>
            <a:lvl6pPr marL="0" marR="0" lvl="5" indent="0" algn="r">
              <a:spcBef>
                <a:spcPts val="0"/>
              </a:spcBef>
              <a:buNone/>
              <a:defRPr sz="1200" b="0" i="0" u="none" strike="noStrike" cap="none">
                <a:solidFill>
                  <a:srgbClr val="898989"/>
                </a:solidFill>
                <a:latin typeface="Calibri"/>
                <a:ea typeface="Calibri"/>
                <a:cs typeface="Calibri"/>
                <a:sym typeface="Calibri"/>
              </a:defRPr>
            </a:lvl6pPr>
            <a:lvl7pPr marL="0" marR="0" lvl="6" indent="0" algn="r">
              <a:spcBef>
                <a:spcPts val="0"/>
              </a:spcBef>
              <a:buNone/>
              <a:defRPr sz="1200" b="0" i="0" u="none" strike="noStrike" cap="none">
                <a:solidFill>
                  <a:srgbClr val="898989"/>
                </a:solidFill>
                <a:latin typeface="Calibri"/>
                <a:ea typeface="Calibri"/>
                <a:cs typeface="Calibri"/>
                <a:sym typeface="Calibri"/>
              </a:defRPr>
            </a:lvl7pPr>
            <a:lvl8pPr marL="0" marR="0" lvl="7" indent="0" algn="r">
              <a:spcBef>
                <a:spcPts val="0"/>
              </a:spcBef>
              <a:buNone/>
              <a:defRPr sz="1200" b="0" i="0" u="none" strike="noStrike" cap="none">
                <a:solidFill>
                  <a:srgbClr val="898989"/>
                </a:solidFill>
                <a:latin typeface="Calibri"/>
                <a:ea typeface="Calibri"/>
                <a:cs typeface="Calibri"/>
                <a:sym typeface="Calibri"/>
              </a:defRPr>
            </a:lvl8pPr>
            <a:lvl9pPr marL="0" marR="0" lvl="8" indent="0" algn="r">
              <a:spcBef>
                <a:spcPts val="0"/>
              </a:spcBef>
              <a:buNone/>
              <a:defRPr sz="1200" b="0" i="0" u="none" strike="noStrike" cap="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9"/>
        <p:cNvGrpSpPr/>
        <p:nvPr/>
      </p:nvGrpSpPr>
      <p:grpSpPr>
        <a:xfrm>
          <a:off x="0" y="0"/>
          <a:ext cx="0" cy="0"/>
          <a:chOff x="0" y="0"/>
          <a:chExt cx="0" cy="0"/>
        </a:xfrm>
      </p:grpSpPr>
      <p:sp>
        <p:nvSpPr>
          <p:cNvPr id="80" name="Google Shape;80;p12"/>
          <p:cNvSpPr txBox="1">
            <a:spLocks noGrp="1"/>
          </p:cNvSpPr>
          <p:nvPr>
            <p:ph type="title"/>
          </p:nvPr>
        </p:nvSpPr>
        <p:spPr>
          <a:xfrm rot="5400000">
            <a:off x="4732337" y="2171700"/>
            <a:ext cx="5851525" cy="20574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81" name="Google Shape;81;p12"/>
          <p:cNvSpPr txBox="1">
            <a:spLocks noGrp="1"/>
          </p:cNvSpPr>
          <p:nvPr>
            <p:ph type="body" idx="1"/>
          </p:nvPr>
        </p:nvSpPr>
        <p:spPr>
          <a:xfrm rot="5400000">
            <a:off x="541338" y="190501"/>
            <a:ext cx="5851525" cy="6019800"/>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82" name="Google Shape;82;p1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1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4" name="Google Shape;84;p1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spcBef>
                <a:spcPts val="0"/>
              </a:spcBef>
              <a:buNone/>
              <a:defRPr sz="1200" b="0" i="0" u="none" strike="noStrike" cap="none">
                <a:solidFill>
                  <a:srgbClr val="898989"/>
                </a:solidFill>
                <a:latin typeface="Calibri"/>
                <a:ea typeface="Calibri"/>
                <a:cs typeface="Calibri"/>
                <a:sym typeface="Calibri"/>
              </a:defRPr>
            </a:lvl1pPr>
            <a:lvl2pPr marL="0" marR="0" lvl="1" indent="0" algn="r">
              <a:spcBef>
                <a:spcPts val="0"/>
              </a:spcBef>
              <a:buNone/>
              <a:defRPr sz="1200" b="0" i="0" u="none" strike="noStrike" cap="none">
                <a:solidFill>
                  <a:srgbClr val="898989"/>
                </a:solidFill>
                <a:latin typeface="Calibri"/>
                <a:ea typeface="Calibri"/>
                <a:cs typeface="Calibri"/>
                <a:sym typeface="Calibri"/>
              </a:defRPr>
            </a:lvl2pPr>
            <a:lvl3pPr marL="0" marR="0" lvl="2" indent="0" algn="r">
              <a:spcBef>
                <a:spcPts val="0"/>
              </a:spcBef>
              <a:buNone/>
              <a:defRPr sz="1200" b="0" i="0" u="none" strike="noStrike" cap="none">
                <a:solidFill>
                  <a:srgbClr val="898989"/>
                </a:solidFill>
                <a:latin typeface="Calibri"/>
                <a:ea typeface="Calibri"/>
                <a:cs typeface="Calibri"/>
                <a:sym typeface="Calibri"/>
              </a:defRPr>
            </a:lvl3pPr>
            <a:lvl4pPr marL="0" marR="0" lvl="3" indent="0" algn="r">
              <a:spcBef>
                <a:spcPts val="0"/>
              </a:spcBef>
              <a:buNone/>
              <a:defRPr sz="1200" b="0" i="0" u="none" strike="noStrike" cap="none">
                <a:solidFill>
                  <a:srgbClr val="898989"/>
                </a:solidFill>
                <a:latin typeface="Calibri"/>
                <a:ea typeface="Calibri"/>
                <a:cs typeface="Calibri"/>
                <a:sym typeface="Calibri"/>
              </a:defRPr>
            </a:lvl4pPr>
            <a:lvl5pPr marL="0" marR="0" lvl="4" indent="0" algn="r">
              <a:spcBef>
                <a:spcPts val="0"/>
              </a:spcBef>
              <a:buNone/>
              <a:defRPr sz="1200" b="0" i="0" u="none" strike="noStrike" cap="none">
                <a:solidFill>
                  <a:srgbClr val="898989"/>
                </a:solidFill>
                <a:latin typeface="Calibri"/>
                <a:ea typeface="Calibri"/>
                <a:cs typeface="Calibri"/>
                <a:sym typeface="Calibri"/>
              </a:defRPr>
            </a:lvl5pPr>
            <a:lvl6pPr marL="0" marR="0" lvl="5" indent="0" algn="r">
              <a:spcBef>
                <a:spcPts val="0"/>
              </a:spcBef>
              <a:buNone/>
              <a:defRPr sz="1200" b="0" i="0" u="none" strike="noStrike" cap="none">
                <a:solidFill>
                  <a:srgbClr val="898989"/>
                </a:solidFill>
                <a:latin typeface="Calibri"/>
                <a:ea typeface="Calibri"/>
                <a:cs typeface="Calibri"/>
                <a:sym typeface="Calibri"/>
              </a:defRPr>
            </a:lvl6pPr>
            <a:lvl7pPr marL="0" marR="0" lvl="6" indent="0" algn="r">
              <a:spcBef>
                <a:spcPts val="0"/>
              </a:spcBef>
              <a:buNone/>
              <a:defRPr sz="1200" b="0" i="0" u="none" strike="noStrike" cap="none">
                <a:solidFill>
                  <a:srgbClr val="898989"/>
                </a:solidFill>
                <a:latin typeface="Calibri"/>
                <a:ea typeface="Calibri"/>
                <a:cs typeface="Calibri"/>
                <a:sym typeface="Calibri"/>
              </a:defRPr>
            </a:lvl7pPr>
            <a:lvl8pPr marL="0" marR="0" lvl="7" indent="0" algn="r">
              <a:spcBef>
                <a:spcPts val="0"/>
              </a:spcBef>
              <a:buNone/>
              <a:defRPr sz="1200" b="0" i="0" u="none" strike="noStrike" cap="none">
                <a:solidFill>
                  <a:srgbClr val="898989"/>
                </a:solidFill>
                <a:latin typeface="Calibri"/>
                <a:ea typeface="Calibri"/>
                <a:cs typeface="Calibri"/>
                <a:sym typeface="Calibri"/>
              </a:defRPr>
            </a:lvl8pPr>
            <a:lvl9pPr marL="0" marR="0" lvl="8" indent="0" algn="r">
              <a:spcBef>
                <a:spcPts val="0"/>
              </a:spcBef>
              <a:buNone/>
              <a:defRPr sz="1200" b="0" i="0" u="none" strike="noStrike" cap="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2"/>
        <p:cNvGrpSpPr/>
        <p:nvPr/>
      </p:nvGrpSpPr>
      <p:grpSpPr>
        <a:xfrm>
          <a:off x="0" y="0"/>
          <a:ext cx="0" cy="0"/>
          <a:chOff x="0" y="0"/>
          <a:chExt cx="0" cy="0"/>
        </a:xfrm>
      </p:grpSpPr>
      <p:sp>
        <p:nvSpPr>
          <p:cNvPr id="23" name="Google Shape;23;p3"/>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24" name="Google Shape;24;p3"/>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5" name="Google Shape;25;p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spcBef>
                <a:spcPts val="0"/>
              </a:spcBef>
              <a:buNone/>
              <a:defRPr sz="1200" b="0" i="0" u="none" strike="noStrike" cap="none">
                <a:solidFill>
                  <a:srgbClr val="898989"/>
                </a:solidFill>
                <a:latin typeface="Calibri"/>
                <a:ea typeface="Calibri"/>
                <a:cs typeface="Calibri"/>
                <a:sym typeface="Calibri"/>
              </a:defRPr>
            </a:lvl1pPr>
            <a:lvl2pPr marL="0" marR="0" lvl="1" indent="0" algn="r">
              <a:spcBef>
                <a:spcPts val="0"/>
              </a:spcBef>
              <a:buNone/>
              <a:defRPr sz="1200" b="0" i="0" u="none" strike="noStrike" cap="none">
                <a:solidFill>
                  <a:srgbClr val="898989"/>
                </a:solidFill>
                <a:latin typeface="Calibri"/>
                <a:ea typeface="Calibri"/>
                <a:cs typeface="Calibri"/>
                <a:sym typeface="Calibri"/>
              </a:defRPr>
            </a:lvl2pPr>
            <a:lvl3pPr marL="0" marR="0" lvl="2" indent="0" algn="r">
              <a:spcBef>
                <a:spcPts val="0"/>
              </a:spcBef>
              <a:buNone/>
              <a:defRPr sz="1200" b="0" i="0" u="none" strike="noStrike" cap="none">
                <a:solidFill>
                  <a:srgbClr val="898989"/>
                </a:solidFill>
                <a:latin typeface="Calibri"/>
                <a:ea typeface="Calibri"/>
                <a:cs typeface="Calibri"/>
                <a:sym typeface="Calibri"/>
              </a:defRPr>
            </a:lvl3pPr>
            <a:lvl4pPr marL="0" marR="0" lvl="3" indent="0" algn="r">
              <a:spcBef>
                <a:spcPts val="0"/>
              </a:spcBef>
              <a:buNone/>
              <a:defRPr sz="1200" b="0" i="0" u="none" strike="noStrike" cap="none">
                <a:solidFill>
                  <a:srgbClr val="898989"/>
                </a:solidFill>
                <a:latin typeface="Calibri"/>
                <a:ea typeface="Calibri"/>
                <a:cs typeface="Calibri"/>
                <a:sym typeface="Calibri"/>
              </a:defRPr>
            </a:lvl4pPr>
            <a:lvl5pPr marL="0" marR="0" lvl="4" indent="0" algn="r">
              <a:spcBef>
                <a:spcPts val="0"/>
              </a:spcBef>
              <a:buNone/>
              <a:defRPr sz="1200" b="0" i="0" u="none" strike="noStrike" cap="none">
                <a:solidFill>
                  <a:srgbClr val="898989"/>
                </a:solidFill>
                <a:latin typeface="Calibri"/>
                <a:ea typeface="Calibri"/>
                <a:cs typeface="Calibri"/>
                <a:sym typeface="Calibri"/>
              </a:defRPr>
            </a:lvl5pPr>
            <a:lvl6pPr marL="0" marR="0" lvl="5" indent="0" algn="r">
              <a:spcBef>
                <a:spcPts val="0"/>
              </a:spcBef>
              <a:buNone/>
              <a:defRPr sz="1200" b="0" i="0" u="none" strike="noStrike" cap="none">
                <a:solidFill>
                  <a:srgbClr val="898989"/>
                </a:solidFill>
                <a:latin typeface="Calibri"/>
                <a:ea typeface="Calibri"/>
                <a:cs typeface="Calibri"/>
                <a:sym typeface="Calibri"/>
              </a:defRPr>
            </a:lvl6pPr>
            <a:lvl7pPr marL="0" marR="0" lvl="6" indent="0" algn="r">
              <a:spcBef>
                <a:spcPts val="0"/>
              </a:spcBef>
              <a:buNone/>
              <a:defRPr sz="1200" b="0" i="0" u="none" strike="noStrike" cap="none">
                <a:solidFill>
                  <a:srgbClr val="898989"/>
                </a:solidFill>
                <a:latin typeface="Calibri"/>
                <a:ea typeface="Calibri"/>
                <a:cs typeface="Calibri"/>
                <a:sym typeface="Calibri"/>
              </a:defRPr>
            </a:lvl7pPr>
            <a:lvl8pPr marL="0" marR="0" lvl="7" indent="0" algn="r">
              <a:spcBef>
                <a:spcPts val="0"/>
              </a:spcBef>
              <a:buNone/>
              <a:defRPr sz="1200" b="0" i="0" u="none" strike="noStrike" cap="none">
                <a:solidFill>
                  <a:srgbClr val="898989"/>
                </a:solidFill>
                <a:latin typeface="Calibri"/>
                <a:ea typeface="Calibri"/>
                <a:cs typeface="Calibri"/>
                <a:sym typeface="Calibri"/>
              </a:defRPr>
            </a:lvl8pPr>
            <a:lvl9pPr marL="0" marR="0" lvl="8" indent="0" algn="r">
              <a:spcBef>
                <a:spcPts val="0"/>
              </a:spcBef>
              <a:buNone/>
              <a:defRPr sz="1200" b="0" i="0" u="none" strike="noStrike" cap="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8"/>
        <p:cNvGrpSpPr/>
        <p:nvPr/>
      </p:nvGrpSpPr>
      <p:grpSpPr>
        <a:xfrm>
          <a:off x="0" y="0"/>
          <a:ext cx="0" cy="0"/>
          <a:chOff x="0" y="0"/>
          <a:chExt cx="0" cy="0"/>
        </a:xfrm>
      </p:grpSpPr>
      <p:sp>
        <p:nvSpPr>
          <p:cNvPr id="29" name="Google Shape;29;p4"/>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30" name="Google Shape;30;p4"/>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1" name="Google Shape;31;p4"/>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2" name="Google Shape;32;p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spcBef>
                <a:spcPts val="0"/>
              </a:spcBef>
              <a:buNone/>
              <a:defRPr sz="1200" b="0" i="0" u="none" strike="noStrike" cap="none">
                <a:solidFill>
                  <a:srgbClr val="898989"/>
                </a:solidFill>
                <a:latin typeface="Calibri"/>
                <a:ea typeface="Calibri"/>
                <a:cs typeface="Calibri"/>
                <a:sym typeface="Calibri"/>
              </a:defRPr>
            </a:lvl1pPr>
            <a:lvl2pPr marL="0" marR="0" lvl="1" indent="0" algn="r">
              <a:spcBef>
                <a:spcPts val="0"/>
              </a:spcBef>
              <a:buNone/>
              <a:defRPr sz="1200" b="0" i="0" u="none" strike="noStrike" cap="none">
                <a:solidFill>
                  <a:srgbClr val="898989"/>
                </a:solidFill>
                <a:latin typeface="Calibri"/>
                <a:ea typeface="Calibri"/>
                <a:cs typeface="Calibri"/>
                <a:sym typeface="Calibri"/>
              </a:defRPr>
            </a:lvl2pPr>
            <a:lvl3pPr marL="0" marR="0" lvl="2" indent="0" algn="r">
              <a:spcBef>
                <a:spcPts val="0"/>
              </a:spcBef>
              <a:buNone/>
              <a:defRPr sz="1200" b="0" i="0" u="none" strike="noStrike" cap="none">
                <a:solidFill>
                  <a:srgbClr val="898989"/>
                </a:solidFill>
                <a:latin typeface="Calibri"/>
                <a:ea typeface="Calibri"/>
                <a:cs typeface="Calibri"/>
                <a:sym typeface="Calibri"/>
              </a:defRPr>
            </a:lvl3pPr>
            <a:lvl4pPr marL="0" marR="0" lvl="3" indent="0" algn="r">
              <a:spcBef>
                <a:spcPts val="0"/>
              </a:spcBef>
              <a:buNone/>
              <a:defRPr sz="1200" b="0" i="0" u="none" strike="noStrike" cap="none">
                <a:solidFill>
                  <a:srgbClr val="898989"/>
                </a:solidFill>
                <a:latin typeface="Calibri"/>
                <a:ea typeface="Calibri"/>
                <a:cs typeface="Calibri"/>
                <a:sym typeface="Calibri"/>
              </a:defRPr>
            </a:lvl4pPr>
            <a:lvl5pPr marL="0" marR="0" lvl="4" indent="0" algn="r">
              <a:spcBef>
                <a:spcPts val="0"/>
              </a:spcBef>
              <a:buNone/>
              <a:defRPr sz="1200" b="0" i="0" u="none" strike="noStrike" cap="none">
                <a:solidFill>
                  <a:srgbClr val="898989"/>
                </a:solidFill>
                <a:latin typeface="Calibri"/>
                <a:ea typeface="Calibri"/>
                <a:cs typeface="Calibri"/>
                <a:sym typeface="Calibri"/>
              </a:defRPr>
            </a:lvl5pPr>
            <a:lvl6pPr marL="0" marR="0" lvl="5" indent="0" algn="r">
              <a:spcBef>
                <a:spcPts val="0"/>
              </a:spcBef>
              <a:buNone/>
              <a:defRPr sz="1200" b="0" i="0" u="none" strike="noStrike" cap="none">
                <a:solidFill>
                  <a:srgbClr val="898989"/>
                </a:solidFill>
                <a:latin typeface="Calibri"/>
                <a:ea typeface="Calibri"/>
                <a:cs typeface="Calibri"/>
                <a:sym typeface="Calibri"/>
              </a:defRPr>
            </a:lvl6pPr>
            <a:lvl7pPr marL="0" marR="0" lvl="6" indent="0" algn="r">
              <a:spcBef>
                <a:spcPts val="0"/>
              </a:spcBef>
              <a:buNone/>
              <a:defRPr sz="1200" b="0" i="0" u="none" strike="noStrike" cap="none">
                <a:solidFill>
                  <a:srgbClr val="898989"/>
                </a:solidFill>
                <a:latin typeface="Calibri"/>
                <a:ea typeface="Calibri"/>
                <a:cs typeface="Calibri"/>
                <a:sym typeface="Calibri"/>
              </a:defRPr>
            </a:lvl7pPr>
            <a:lvl8pPr marL="0" marR="0" lvl="7" indent="0" algn="r">
              <a:spcBef>
                <a:spcPts val="0"/>
              </a:spcBef>
              <a:buNone/>
              <a:defRPr sz="1200" b="0" i="0" u="none" strike="noStrike" cap="none">
                <a:solidFill>
                  <a:srgbClr val="898989"/>
                </a:solidFill>
                <a:latin typeface="Calibri"/>
                <a:ea typeface="Calibri"/>
                <a:cs typeface="Calibri"/>
                <a:sym typeface="Calibri"/>
              </a:defRPr>
            </a:lvl8pPr>
            <a:lvl9pPr marL="0" marR="0" lvl="8" indent="0" algn="r">
              <a:spcBef>
                <a:spcPts val="0"/>
              </a:spcBef>
              <a:buNone/>
              <a:defRPr sz="1200" b="0" i="0" u="none" strike="noStrike" cap="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5"/>
        <p:cNvGrpSpPr/>
        <p:nvPr/>
      </p:nvGrpSpPr>
      <p:grpSpPr>
        <a:xfrm>
          <a:off x="0" y="0"/>
          <a:ext cx="0" cy="0"/>
          <a:chOff x="0" y="0"/>
          <a:chExt cx="0" cy="0"/>
        </a:xfrm>
      </p:grpSpPr>
      <p:sp>
        <p:nvSpPr>
          <p:cNvPr id="36" name="Google Shape;36;p5"/>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sz="4000" b="1"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37" name="Google Shape;37;p5"/>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Autofit/>
          </a:bodyPr>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
        <p:nvSpPr>
          <p:cNvPr id="38" name="Google Shape;38;p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spcBef>
                <a:spcPts val="0"/>
              </a:spcBef>
              <a:buNone/>
              <a:defRPr sz="1200" b="0" i="0" u="none" strike="noStrike" cap="none">
                <a:solidFill>
                  <a:srgbClr val="898989"/>
                </a:solidFill>
                <a:latin typeface="Calibri"/>
                <a:ea typeface="Calibri"/>
                <a:cs typeface="Calibri"/>
                <a:sym typeface="Calibri"/>
              </a:defRPr>
            </a:lvl1pPr>
            <a:lvl2pPr marL="0" marR="0" lvl="1" indent="0" algn="r">
              <a:spcBef>
                <a:spcPts val="0"/>
              </a:spcBef>
              <a:buNone/>
              <a:defRPr sz="1200" b="0" i="0" u="none" strike="noStrike" cap="none">
                <a:solidFill>
                  <a:srgbClr val="898989"/>
                </a:solidFill>
                <a:latin typeface="Calibri"/>
                <a:ea typeface="Calibri"/>
                <a:cs typeface="Calibri"/>
                <a:sym typeface="Calibri"/>
              </a:defRPr>
            </a:lvl2pPr>
            <a:lvl3pPr marL="0" marR="0" lvl="2" indent="0" algn="r">
              <a:spcBef>
                <a:spcPts val="0"/>
              </a:spcBef>
              <a:buNone/>
              <a:defRPr sz="1200" b="0" i="0" u="none" strike="noStrike" cap="none">
                <a:solidFill>
                  <a:srgbClr val="898989"/>
                </a:solidFill>
                <a:latin typeface="Calibri"/>
                <a:ea typeface="Calibri"/>
                <a:cs typeface="Calibri"/>
                <a:sym typeface="Calibri"/>
              </a:defRPr>
            </a:lvl3pPr>
            <a:lvl4pPr marL="0" marR="0" lvl="3" indent="0" algn="r">
              <a:spcBef>
                <a:spcPts val="0"/>
              </a:spcBef>
              <a:buNone/>
              <a:defRPr sz="1200" b="0" i="0" u="none" strike="noStrike" cap="none">
                <a:solidFill>
                  <a:srgbClr val="898989"/>
                </a:solidFill>
                <a:latin typeface="Calibri"/>
                <a:ea typeface="Calibri"/>
                <a:cs typeface="Calibri"/>
                <a:sym typeface="Calibri"/>
              </a:defRPr>
            </a:lvl4pPr>
            <a:lvl5pPr marL="0" marR="0" lvl="4" indent="0" algn="r">
              <a:spcBef>
                <a:spcPts val="0"/>
              </a:spcBef>
              <a:buNone/>
              <a:defRPr sz="1200" b="0" i="0" u="none" strike="noStrike" cap="none">
                <a:solidFill>
                  <a:srgbClr val="898989"/>
                </a:solidFill>
                <a:latin typeface="Calibri"/>
                <a:ea typeface="Calibri"/>
                <a:cs typeface="Calibri"/>
                <a:sym typeface="Calibri"/>
              </a:defRPr>
            </a:lvl5pPr>
            <a:lvl6pPr marL="0" marR="0" lvl="5" indent="0" algn="r">
              <a:spcBef>
                <a:spcPts val="0"/>
              </a:spcBef>
              <a:buNone/>
              <a:defRPr sz="1200" b="0" i="0" u="none" strike="noStrike" cap="none">
                <a:solidFill>
                  <a:srgbClr val="898989"/>
                </a:solidFill>
                <a:latin typeface="Calibri"/>
                <a:ea typeface="Calibri"/>
                <a:cs typeface="Calibri"/>
                <a:sym typeface="Calibri"/>
              </a:defRPr>
            </a:lvl6pPr>
            <a:lvl7pPr marL="0" marR="0" lvl="6" indent="0" algn="r">
              <a:spcBef>
                <a:spcPts val="0"/>
              </a:spcBef>
              <a:buNone/>
              <a:defRPr sz="1200" b="0" i="0" u="none" strike="noStrike" cap="none">
                <a:solidFill>
                  <a:srgbClr val="898989"/>
                </a:solidFill>
                <a:latin typeface="Calibri"/>
                <a:ea typeface="Calibri"/>
                <a:cs typeface="Calibri"/>
                <a:sym typeface="Calibri"/>
              </a:defRPr>
            </a:lvl7pPr>
            <a:lvl8pPr marL="0" marR="0" lvl="7" indent="0" algn="r">
              <a:spcBef>
                <a:spcPts val="0"/>
              </a:spcBef>
              <a:buNone/>
              <a:defRPr sz="1200" b="0" i="0" u="none" strike="noStrike" cap="none">
                <a:solidFill>
                  <a:srgbClr val="898989"/>
                </a:solidFill>
                <a:latin typeface="Calibri"/>
                <a:ea typeface="Calibri"/>
                <a:cs typeface="Calibri"/>
                <a:sym typeface="Calibri"/>
              </a:defRPr>
            </a:lvl8pPr>
            <a:lvl9pPr marL="0" marR="0" lvl="8" indent="0" algn="r">
              <a:spcBef>
                <a:spcPts val="0"/>
              </a:spcBef>
              <a:buNone/>
              <a:defRPr sz="1200" b="0" i="0" u="none" strike="noStrike" cap="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1"/>
        <p:cNvGrpSpPr/>
        <p:nvPr/>
      </p:nvGrpSpPr>
      <p:grpSpPr>
        <a:xfrm>
          <a:off x="0" y="0"/>
          <a:ext cx="0" cy="0"/>
          <a:chOff x="0" y="0"/>
          <a:chExt cx="0" cy="0"/>
        </a:xfrm>
      </p:grpSpPr>
      <p:sp>
        <p:nvSpPr>
          <p:cNvPr id="42" name="Google Shape;42;p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43" name="Google Shape;43;p6"/>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4" name="Google Shape;44;p6"/>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5" name="Google Shape;45;p6"/>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6" name="Google Shape;46;p6"/>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7" name="Google Shape;47;p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spcBef>
                <a:spcPts val="0"/>
              </a:spcBef>
              <a:buNone/>
              <a:defRPr sz="1200" b="0" i="0" u="none" strike="noStrike" cap="none">
                <a:solidFill>
                  <a:srgbClr val="898989"/>
                </a:solidFill>
                <a:latin typeface="Calibri"/>
                <a:ea typeface="Calibri"/>
                <a:cs typeface="Calibri"/>
                <a:sym typeface="Calibri"/>
              </a:defRPr>
            </a:lvl1pPr>
            <a:lvl2pPr marL="0" marR="0" lvl="1" indent="0" algn="r">
              <a:spcBef>
                <a:spcPts val="0"/>
              </a:spcBef>
              <a:buNone/>
              <a:defRPr sz="1200" b="0" i="0" u="none" strike="noStrike" cap="none">
                <a:solidFill>
                  <a:srgbClr val="898989"/>
                </a:solidFill>
                <a:latin typeface="Calibri"/>
                <a:ea typeface="Calibri"/>
                <a:cs typeface="Calibri"/>
                <a:sym typeface="Calibri"/>
              </a:defRPr>
            </a:lvl2pPr>
            <a:lvl3pPr marL="0" marR="0" lvl="2" indent="0" algn="r">
              <a:spcBef>
                <a:spcPts val="0"/>
              </a:spcBef>
              <a:buNone/>
              <a:defRPr sz="1200" b="0" i="0" u="none" strike="noStrike" cap="none">
                <a:solidFill>
                  <a:srgbClr val="898989"/>
                </a:solidFill>
                <a:latin typeface="Calibri"/>
                <a:ea typeface="Calibri"/>
                <a:cs typeface="Calibri"/>
                <a:sym typeface="Calibri"/>
              </a:defRPr>
            </a:lvl3pPr>
            <a:lvl4pPr marL="0" marR="0" lvl="3" indent="0" algn="r">
              <a:spcBef>
                <a:spcPts val="0"/>
              </a:spcBef>
              <a:buNone/>
              <a:defRPr sz="1200" b="0" i="0" u="none" strike="noStrike" cap="none">
                <a:solidFill>
                  <a:srgbClr val="898989"/>
                </a:solidFill>
                <a:latin typeface="Calibri"/>
                <a:ea typeface="Calibri"/>
                <a:cs typeface="Calibri"/>
                <a:sym typeface="Calibri"/>
              </a:defRPr>
            </a:lvl4pPr>
            <a:lvl5pPr marL="0" marR="0" lvl="4" indent="0" algn="r">
              <a:spcBef>
                <a:spcPts val="0"/>
              </a:spcBef>
              <a:buNone/>
              <a:defRPr sz="1200" b="0" i="0" u="none" strike="noStrike" cap="none">
                <a:solidFill>
                  <a:srgbClr val="898989"/>
                </a:solidFill>
                <a:latin typeface="Calibri"/>
                <a:ea typeface="Calibri"/>
                <a:cs typeface="Calibri"/>
                <a:sym typeface="Calibri"/>
              </a:defRPr>
            </a:lvl5pPr>
            <a:lvl6pPr marL="0" marR="0" lvl="5" indent="0" algn="r">
              <a:spcBef>
                <a:spcPts val="0"/>
              </a:spcBef>
              <a:buNone/>
              <a:defRPr sz="1200" b="0" i="0" u="none" strike="noStrike" cap="none">
                <a:solidFill>
                  <a:srgbClr val="898989"/>
                </a:solidFill>
                <a:latin typeface="Calibri"/>
                <a:ea typeface="Calibri"/>
                <a:cs typeface="Calibri"/>
                <a:sym typeface="Calibri"/>
              </a:defRPr>
            </a:lvl6pPr>
            <a:lvl7pPr marL="0" marR="0" lvl="6" indent="0" algn="r">
              <a:spcBef>
                <a:spcPts val="0"/>
              </a:spcBef>
              <a:buNone/>
              <a:defRPr sz="1200" b="0" i="0" u="none" strike="noStrike" cap="none">
                <a:solidFill>
                  <a:srgbClr val="898989"/>
                </a:solidFill>
                <a:latin typeface="Calibri"/>
                <a:ea typeface="Calibri"/>
                <a:cs typeface="Calibri"/>
                <a:sym typeface="Calibri"/>
              </a:defRPr>
            </a:lvl7pPr>
            <a:lvl8pPr marL="0" marR="0" lvl="7" indent="0" algn="r">
              <a:spcBef>
                <a:spcPts val="0"/>
              </a:spcBef>
              <a:buNone/>
              <a:defRPr sz="1200" b="0" i="0" u="none" strike="noStrike" cap="none">
                <a:solidFill>
                  <a:srgbClr val="898989"/>
                </a:solidFill>
                <a:latin typeface="Calibri"/>
                <a:ea typeface="Calibri"/>
                <a:cs typeface="Calibri"/>
                <a:sym typeface="Calibri"/>
              </a:defRPr>
            </a:lvl8pPr>
            <a:lvl9pPr marL="0" marR="0" lvl="8" indent="0" algn="r">
              <a:spcBef>
                <a:spcPts val="0"/>
              </a:spcBef>
              <a:buNone/>
              <a:defRPr sz="1200" b="0" i="0" u="none" strike="noStrike" cap="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0"/>
        <p:cNvGrpSpPr/>
        <p:nvPr/>
      </p:nvGrpSpPr>
      <p:grpSpPr>
        <a:xfrm>
          <a:off x="0" y="0"/>
          <a:ext cx="0" cy="0"/>
          <a:chOff x="0" y="0"/>
          <a:chExt cx="0" cy="0"/>
        </a:xfrm>
      </p:grpSpPr>
      <p:sp>
        <p:nvSpPr>
          <p:cNvPr id="51" name="Google Shape;51;p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52" name="Google Shape;52;p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4" name="Google Shape;54;p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spcBef>
                <a:spcPts val="0"/>
              </a:spcBef>
              <a:buNone/>
              <a:defRPr sz="1200" b="0" i="0" u="none" strike="noStrike" cap="none">
                <a:solidFill>
                  <a:srgbClr val="898989"/>
                </a:solidFill>
                <a:latin typeface="Calibri"/>
                <a:ea typeface="Calibri"/>
                <a:cs typeface="Calibri"/>
                <a:sym typeface="Calibri"/>
              </a:defRPr>
            </a:lvl1pPr>
            <a:lvl2pPr marL="0" marR="0" lvl="1" indent="0" algn="r">
              <a:spcBef>
                <a:spcPts val="0"/>
              </a:spcBef>
              <a:buNone/>
              <a:defRPr sz="1200" b="0" i="0" u="none" strike="noStrike" cap="none">
                <a:solidFill>
                  <a:srgbClr val="898989"/>
                </a:solidFill>
                <a:latin typeface="Calibri"/>
                <a:ea typeface="Calibri"/>
                <a:cs typeface="Calibri"/>
                <a:sym typeface="Calibri"/>
              </a:defRPr>
            </a:lvl2pPr>
            <a:lvl3pPr marL="0" marR="0" lvl="2" indent="0" algn="r">
              <a:spcBef>
                <a:spcPts val="0"/>
              </a:spcBef>
              <a:buNone/>
              <a:defRPr sz="1200" b="0" i="0" u="none" strike="noStrike" cap="none">
                <a:solidFill>
                  <a:srgbClr val="898989"/>
                </a:solidFill>
                <a:latin typeface="Calibri"/>
                <a:ea typeface="Calibri"/>
                <a:cs typeface="Calibri"/>
                <a:sym typeface="Calibri"/>
              </a:defRPr>
            </a:lvl3pPr>
            <a:lvl4pPr marL="0" marR="0" lvl="3" indent="0" algn="r">
              <a:spcBef>
                <a:spcPts val="0"/>
              </a:spcBef>
              <a:buNone/>
              <a:defRPr sz="1200" b="0" i="0" u="none" strike="noStrike" cap="none">
                <a:solidFill>
                  <a:srgbClr val="898989"/>
                </a:solidFill>
                <a:latin typeface="Calibri"/>
                <a:ea typeface="Calibri"/>
                <a:cs typeface="Calibri"/>
                <a:sym typeface="Calibri"/>
              </a:defRPr>
            </a:lvl4pPr>
            <a:lvl5pPr marL="0" marR="0" lvl="4" indent="0" algn="r">
              <a:spcBef>
                <a:spcPts val="0"/>
              </a:spcBef>
              <a:buNone/>
              <a:defRPr sz="1200" b="0" i="0" u="none" strike="noStrike" cap="none">
                <a:solidFill>
                  <a:srgbClr val="898989"/>
                </a:solidFill>
                <a:latin typeface="Calibri"/>
                <a:ea typeface="Calibri"/>
                <a:cs typeface="Calibri"/>
                <a:sym typeface="Calibri"/>
              </a:defRPr>
            </a:lvl5pPr>
            <a:lvl6pPr marL="0" marR="0" lvl="5" indent="0" algn="r">
              <a:spcBef>
                <a:spcPts val="0"/>
              </a:spcBef>
              <a:buNone/>
              <a:defRPr sz="1200" b="0" i="0" u="none" strike="noStrike" cap="none">
                <a:solidFill>
                  <a:srgbClr val="898989"/>
                </a:solidFill>
                <a:latin typeface="Calibri"/>
                <a:ea typeface="Calibri"/>
                <a:cs typeface="Calibri"/>
                <a:sym typeface="Calibri"/>
              </a:defRPr>
            </a:lvl6pPr>
            <a:lvl7pPr marL="0" marR="0" lvl="6" indent="0" algn="r">
              <a:spcBef>
                <a:spcPts val="0"/>
              </a:spcBef>
              <a:buNone/>
              <a:defRPr sz="1200" b="0" i="0" u="none" strike="noStrike" cap="none">
                <a:solidFill>
                  <a:srgbClr val="898989"/>
                </a:solidFill>
                <a:latin typeface="Calibri"/>
                <a:ea typeface="Calibri"/>
                <a:cs typeface="Calibri"/>
                <a:sym typeface="Calibri"/>
              </a:defRPr>
            </a:lvl7pPr>
            <a:lvl8pPr marL="0" marR="0" lvl="7" indent="0" algn="r">
              <a:spcBef>
                <a:spcPts val="0"/>
              </a:spcBef>
              <a:buNone/>
              <a:defRPr sz="1200" b="0" i="0" u="none" strike="noStrike" cap="none">
                <a:solidFill>
                  <a:srgbClr val="898989"/>
                </a:solidFill>
                <a:latin typeface="Calibri"/>
                <a:ea typeface="Calibri"/>
                <a:cs typeface="Calibri"/>
                <a:sym typeface="Calibri"/>
              </a:defRPr>
            </a:lvl8pPr>
            <a:lvl9pPr marL="0" marR="0" lvl="8" indent="0" algn="r">
              <a:spcBef>
                <a:spcPts val="0"/>
              </a:spcBef>
              <a:buNone/>
              <a:defRPr sz="1200" b="0" i="0" u="none" strike="noStrike" cap="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5"/>
        <p:cNvGrpSpPr/>
        <p:nvPr/>
      </p:nvGrpSpPr>
      <p:grpSpPr>
        <a:xfrm>
          <a:off x="0" y="0"/>
          <a:ext cx="0" cy="0"/>
          <a:chOff x="0" y="0"/>
          <a:chExt cx="0" cy="0"/>
        </a:xfrm>
      </p:grpSpPr>
      <p:sp>
        <p:nvSpPr>
          <p:cNvPr id="56" name="Google Shape;56;p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8" name="Google Shape;58;p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spcBef>
                <a:spcPts val="0"/>
              </a:spcBef>
              <a:buNone/>
              <a:defRPr sz="1200" b="0" i="0" u="none" strike="noStrike" cap="none">
                <a:solidFill>
                  <a:srgbClr val="898989"/>
                </a:solidFill>
                <a:latin typeface="Calibri"/>
                <a:ea typeface="Calibri"/>
                <a:cs typeface="Calibri"/>
                <a:sym typeface="Calibri"/>
              </a:defRPr>
            </a:lvl1pPr>
            <a:lvl2pPr marL="0" marR="0" lvl="1" indent="0" algn="r">
              <a:spcBef>
                <a:spcPts val="0"/>
              </a:spcBef>
              <a:buNone/>
              <a:defRPr sz="1200" b="0" i="0" u="none" strike="noStrike" cap="none">
                <a:solidFill>
                  <a:srgbClr val="898989"/>
                </a:solidFill>
                <a:latin typeface="Calibri"/>
                <a:ea typeface="Calibri"/>
                <a:cs typeface="Calibri"/>
                <a:sym typeface="Calibri"/>
              </a:defRPr>
            </a:lvl2pPr>
            <a:lvl3pPr marL="0" marR="0" lvl="2" indent="0" algn="r">
              <a:spcBef>
                <a:spcPts val="0"/>
              </a:spcBef>
              <a:buNone/>
              <a:defRPr sz="1200" b="0" i="0" u="none" strike="noStrike" cap="none">
                <a:solidFill>
                  <a:srgbClr val="898989"/>
                </a:solidFill>
                <a:latin typeface="Calibri"/>
                <a:ea typeface="Calibri"/>
                <a:cs typeface="Calibri"/>
                <a:sym typeface="Calibri"/>
              </a:defRPr>
            </a:lvl3pPr>
            <a:lvl4pPr marL="0" marR="0" lvl="3" indent="0" algn="r">
              <a:spcBef>
                <a:spcPts val="0"/>
              </a:spcBef>
              <a:buNone/>
              <a:defRPr sz="1200" b="0" i="0" u="none" strike="noStrike" cap="none">
                <a:solidFill>
                  <a:srgbClr val="898989"/>
                </a:solidFill>
                <a:latin typeface="Calibri"/>
                <a:ea typeface="Calibri"/>
                <a:cs typeface="Calibri"/>
                <a:sym typeface="Calibri"/>
              </a:defRPr>
            </a:lvl4pPr>
            <a:lvl5pPr marL="0" marR="0" lvl="4" indent="0" algn="r">
              <a:spcBef>
                <a:spcPts val="0"/>
              </a:spcBef>
              <a:buNone/>
              <a:defRPr sz="1200" b="0" i="0" u="none" strike="noStrike" cap="none">
                <a:solidFill>
                  <a:srgbClr val="898989"/>
                </a:solidFill>
                <a:latin typeface="Calibri"/>
                <a:ea typeface="Calibri"/>
                <a:cs typeface="Calibri"/>
                <a:sym typeface="Calibri"/>
              </a:defRPr>
            </a:lvl5pPr>
            <a:lvl6pPr marL="0" marR="0" lvl="5" indent="0" algn="r">
              <a:spcBef>
                <a:spcPts val="0"/>
              </a:spcBef>
              <a:buNone/>
              <a:defRPr sz="1200" b="0" i="0" u="none" strike="noStrike" cap="none">
                <a:solidFill>
                  <a:srgbClr val="898989"/>
                </a:solidFill>
                <a:latin typeface="Calibri"/>
                <a:ea typeface="Calibri"/>
                <a:cs typeface="Calibri"/>
                <a:sym typeface="Calibri"/>
              </a:defRPr>
            </a:lvl6pPr>
            <a:lvl7pPr marL="0" marR="0" lvl="6" indent="0" algn="r">
              <a:spcBef>
                <a:spcPts val="0"/>
              </a:spcBef>
              <a:buNone/>
              <a:defRPr sz="1200" b="0" i="0" u="none" strike="noStrike" cap="none">
                <a:solidFill>
                  <a:srgbClr val="898989"/>
                </a:solidFill>
                <a:latin typeface="Calibri"/>
                <a:ea typeface="Calibri"/>
                <a:cs typeface="Calibri"/>
                <a:sym typeface="Calibri"/>
              </a:defRPr>
            </a:lvl7pPr>
            <a:lvl8pPr marL="0" marR="0" lvl="7" indent="0" algn="r">
              <a:spcBef>
                <a:spcPts val="0"/>
              </a:spcBef>
              <a:buNone/>
              <a:defRPr sz="1200" b="0" i="0" u="none" strike="noStrike" cap="none">
                <a:solidFill>
                  <a:srgbClr val="898989"/>
                </a:solidFill>
                <a:latin typeface="Calibri"/>
                <a:ea typeface="Calibri"/>
                <a:cs typeface="Calibri"/>
                <a:sym typeface="Calibri"/>
              </a:defRPr>
            </a:lvl8pPr>
            <a:lvl9pPr marL="0" marR="0" lvl="8" indent="0" algn="r">
              <a:spcBef>
                <a:spcPts val="0"/>
              </a:spcBef>
              <a:buNone/>
              <a:defRPr sz="1200" b="0" i="0" u="none" strike="noStrike" cap="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9"/>
        <p:cNvGrpSpPr/>
        <p:nvPr/>
      </p:nvGrpSpPr>
      <p:grpSpPr>
        <a:xfrm>
          <a:off x="0" y="0"/>
          <a:ext cx="0" cy="0"/>
          <a:chOff x="0" y="0"/>
          <a:chExt cx="0" cy="0"/>
        </a:xfrm>
      </p:grpSpPr>
      <p:sp>
        <p:nvSpPr>
          <p:cNvPr id="60" name="Google Shape;60;p9"/>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sz="2000" b="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61" name="Google Shape;61;p9"/>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62" name="Google Shape;62;p9"/>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3" name="Google Shape;63;p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5" name="Google Shape;65;p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spcBef>
                <a:spcPts val="0"/>
              </a:spcBef>
              <a:buNone/>
              <a:defRPr sz="1200" b="0" i="0" u="none" strike="noStrike" cap="none">
                <a:solidFill>
                  <a:srgbClr val="898989"/>
                </a:solidFill>
                <a:latin typeface="Calibri"/>
                <a:ea typeface="Calibri"/>
                <a:cs typeface="Calibri"/>
                <a:sym typeface="Calibri"/>
              </a:defRPr>
            </a:lvl1pPr>
            <a:lvl2pPr marL="0" marR="0" lvl="1" indent="0" algn="r">
              <a:spcBef>
                <a:spcPts val="0"/>
              </a:spcBef>
              <a:buNone/>
              <a:defRPr sz="1200" b="0" i="0" u="none" strike="noStrike" cap="none">
                <a:solidFill>
                  <a:srgbClr val="898989"/>
                </a:solidFill>
                <a:latin typeface="Calibri"/>
                <a:ea typeface="Calibri"/>
                <a:cs typeface="Calibri"/>
                <a:sym typeface="Calibri"/>
              </a:defRPr>
            </a:lvl2pPr>
            <a:lvl3pPr marL="0" marR="0" lvl="2" indent="0" algn="r">
              <a:spcBef>
                <a:spcPts val="0"/>
              </a:spcBef>
              <a:buNone/>
              <a:defRPr sz="1200" b="0" i="0" u="none" strike="noStrike" cap="none">
                <a:solidFill>
                  <a:srgbClr val="898989"/>
                </a:solidFill>
                <a:latin typeface="Calibri"/>
                <a:ea typeface="Calibri"/>
                <a:cs typeface="Calibri"/>
                <a:sym typeface="Calibri"/>
              </a:defRPr>
            </a:lvl3pPr>
            <a:lvl4pPr marL="0" marR="0" lvl="3" indent="0" algn="r">
              <a:spcBef>
                <a:spcPts val="0"/>
              </a:spcBef>
              <a:buNone/>
              <a:defRPr sz="1200" b="0" i="0" u="none" strike="noStrike" cap="none">
                <a:solidFill>
                  <a:srgbClr val="898989"/>
                </a:solidFill>
                <a:latin typeface="Calibri"/>
                <a:ea typeface="Calibri"/>
                <a:cs typeface="Calibri"/>
                <a:sym typeface="Calibri"/>
              </a:defRPr>
            </a:lvl4pPr>
            <a:lvl5pPr marL="0" marR="0" lvl="4" indent="0" algn="r">
              <a:spcBef>
                <a:spcPts val="0"/>
              </a:spcBef>
              <a:buNone/>
              <a:defRPr sz="1200" b="0" i="0" u="none" strike="noStrike" cap="none">
                <a:solidFill>
                  <a:srgbClr val="898989"/>
                </a:solidFill>
                <a:latin typeface="Calibri"/>
                <a:ea typeface="Calibri"/>
                <a:cs typeface="Calibri"/>
                <a:sym typeface="Calibri"/>
              </a:defRPr>
            </a:lvl5pPr>
            <a:lvl6pPr marL="0" marR="0" lvl="5" indent="0" algn="r">
              <a:spcBef>
                <a:spcPts val="0"/>
              </a:spcBef>
              <a:buNone/>
              <a:defRPr sz="1200" b="0" i="0" u="none" strike="noStrike" cap="none">
                <a:solidFill>
                  <a:srgbClr val="898989"/>
                </a:solidFill>
                <a:latin typeface="Calibri"/>
                <a:ea typeface="Calibri"/>
                <a:cs typeface="Calibri"/>
                <a:sym typeface="Calibri"/>
              </a:defRPr>
            </a:lvl6pPr>
            <a:lvl7pPr marL="0" marR="0" lvl="6" indent="0" algn="r">
              <a:spcBef>
                <a:spcPts val="0"/>
              </a:spcBef>
              <a:buNone/>
              <a:defRPr sz="1200" b="0" i="0" u="none" strike="noStrike" cap="none">
                <a:solidFill>
                  <a:srgbClr val="898989"/>
                </a:solidFill>
                <a:latin typeface="Calibri"/>
                <a:ea typeface="Calibri"/>
                <a:cs typeface="Calibri"/>
                <a:sym typeface="Calibri"/>
              </a:defRPr>
            </a:lvl7pPr>
            <a:lvl8pPr marL="0" marR="0" lvl="7" indent="0" algn="r">
              <a:spcBef>
                <a:spcPts val="0"/>
              </a:spcBef>
              <a:buNone/>
              <a:defRPr sz="1200" b="0" i="0" u="none" strike="noStrike" cap="none">
                <a:solidFill>
                  <a:srgbClr val="898989"/>
                </a:solidFill>
                <a:latin typeface="Calibri"/>
                <a:ea typeface="Calibri"/>
                <a:cs typeface="Calibri"/>
                <a:sym typeface="Calibri"/>
              </a:defRPr>
            </a:lvl8pPr>
            <a:lvl9pPr marL="0" marR="0" lvl="8" indent="0" algn="r">
              <a:spcBef>
                <a:spcPts val="0"/>
              </a:spcBef>
              <a:buNone/>
              <a:defRPr sz="1200" b="0" i="0" u="none" strike="noStrike" cap="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6"/>
        <p:cNvGrpSpPr/>
        <p:nvPr/>
      </p:nvGrpSpPr>
      <p:grpSpPr>
        <a:xfrm>
          <a:off x="0" y="0"/>
          <a:ext cx="0" cy="0"/>
          <a:chOff x="0" y="0"/>
          <a:chExt cx="0" cy="0"/>
        </a:xfrm>
      </p:grpSpPr>
      <p:sp>
        <p:nvSpPr>
          <p:cNvPr id="67" name="Google Shape;67;p10"/>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sz="2000" b="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68" name="Google Shape;68;p10"/>
          <p:cNvSpPr>
            <a:spLocks noGrp="1"/>
          </p:cNvSpPr>
          <p:nvPr>
            <p:ph type="pic" idx="2"/>
          </p:nvPr>
        </p:nvSpPr>
        <p:spPr>
          <a:xfrm>
            <a:off x="1792288" y="612775"/>
            <a:ext cx="5486400" cy="4114800"/>
          </a:xfrm>
          <a:prstGeom prst="rect">
            <a:avLst/>
          </a:prstGeom>
          <a:noFill/>
          <a:ln>
            <a:noFill/>
          </a:ln>
        </p:spPr>
        <p:txBody>
          <a:bodyPr spcFirstLastPara="1" wrap="square" lIns="91425" tIns="45700" rIns="91425" bIns="45700" anchor="t" anchorCtr="0">
            <a:noAutofit/>
          </a:bodyPr>
          <a:lstStyle>
            <a:lvl1pPr marR="0" lvl="0" algn="l" rtl="0">
              <a:spcBef>
                <a:spcPts val="64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spcBef>
                <a:spcPts val="56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spcBef>
                <a:spcPts val="48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69" name="Google Shape;69;p10"/>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70" name="Google Shape;70;p1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1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1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spcBef>
                <a:spcPts val="0"/>
              </a:spcBef>
              <a:buNone/>
              <a:defRPr sz="1200" b="0" i="0" u="none" strike="noStrike" cap="none">
                <a:solidFill>
                  <a:srgbClr val="898989"/>
                </a:solidFill>
                <a:latin typeface="Calibri"/>
                <a:ea typeface="Calibri"/>
                <a:cs typeface="Calibri"/>
                <a:sym typeface="Calibri"/>
              </a:defRPr>
            </a:lvl1pPr>
            <a:lvl2pPr marL="0" marR="0" lvl="1" indent="0" algn="r">
              <a:spcBef>
                <a:spcPts val="0"/>
              </a:spcBef>
              <a:buNone/>
              <a:defRPr sz="1200" b="0" i="0" u="none" strike="noStrike" cap="none">
                <a:solidFill>
                  <a:srgbClr val="898989"/>
                </a:solidFill>
                <a:latin typeface="Calibri"/>
                <a:ea typeface="Calibri"/>
                <a:cs typeface="Calibri"/>
                <a:sym typeface="Calibri"/>
              </a:defRPr>
            </a:lvl2pPr>
            <a:lvl3pPr marL="0" marR="0" lvl="2" indent="0" algn="r">
              <a:spcBef>
                <a:spcPts val="0"/>
              </a:spcBef>
              <a:buNone/>
              <a:defRPr sz="1200" b="0" i="0" u="none" strike="noStrike" cap="none">
                <a:solidFill>
                  <a:srgbClr val="898989"/>
                </a:solidFill>
                <a:latin typeface="Calibri"/>
                <a:ea typeface="Calibri"/>
                <a:cs typeface="Calibri"/>
                <a:sym typeface="Calibri"/>
              </a:defRPr>
            </a:lvl3pPr>
            <a:lvl4pPr marL="0" marR="0" lvl="3" indent="0" algn="r">
              <a:spcBef>
                <a:spcPts val="0"/>
              </a:spcBef>
              <a:buNone/>
              <a:defRPr sz="1200" b="0" i="0" u="none" strike="noStrike" cap="none">
                <a:solidFill>
                  <a:srgbClr val="898989"/>
                </a:solidFill>
                <a:latin typeface="Calibri"/>
                <a:ea typeface="Calibri"/>
                <a:cs typeface="Calibri"/>
                <a:sym typeface="Calibri"/>
              </a:defRPr>
            </a:lvl4pPr>
            <a:lvl5pPr marL="0" marR="0" lvl="4" indent="0" algn="r">
              <a:spcBef>
                <a:spcPts val="0"/>
              </a:spcBef>
              <a:buNone/>
              <a:defRPr sz="1200" b="0" i="0" u="none" strike="noStrike" cap="none">
                <a:solidFill>
                  <a:srgbClr val="898989"/>
                </a:solidFill>
                <a:latin typeface="Calibri"/>
                <a:ea typeface="Calibri"/>
                <a:cs typeface="Calibri"/>
                <a:sym typeface="Calibri"/>
              </a:defRPr>
            </a:lvl5pPr>
            <a:lvl6pPr marL="0" marR="0" lvl="5" indent="0" algn="r">
              <a:spcBef>
                <a:spcPts val="0"/>
              </a:spcBef>
              <a:buNone/>
              <a:defRPr sz="1200" b="0" i="0" u="none" strike="noStrike" cap="none">
                <a:solidFill>
                  <a:srgbClr val="898989"/>
                </a:solidFill>
                <a:latin typeface="Calibri"/>
                <a:ea typeface="Calibri"/>
                <a:cs typeface="Calibri"/>
                <a:sym typeface="Calibri"/>
              </a:defRPr>
            </a:lvl6pPr>
            <a:lvl7pPr marL="0" marR="0" lvl="6" indent="0" algn="r">
              <a:spcBef>
                <a:spcPts val="0"/>
              </a:spcBef>
              <a:buNone/>
              <a:defRPr sz="1200" b="0" i="0" u="none" strike="noStrike" cap="none">
                <a:solidFill>
                  <a:srgbClr val="898989"/>
                </a:solidFill>
                <a:latin typeface="Calibri"/>
                <a:ea typeface="Calibri"/>
                <a:cs typeface="Calibri"/>
                <a:sym typeface="Calibri"/>
              </a:defRPr>
            </a:lvl7pPr>
            <a:lvl8pPr marL="0" marR="0" lvl="7" indent="0" algn="r">
              <a:spcBef>
                <a:spcPts val="0"/>
              </a:spcBef>
              <a:buNone/>
              <a:defRPr sz="1200" b="0" i="0" u="none" strike="noStrike" cap="none">
                <a:solidFill>
                  <a:srgbClr val="898989"/>
                </a:solidFill>
                <a:latin typeface="Calibri"/>
                <a:ea typeface="Calibri"/>
                <a:cs typeface="Calibri"/>
                <a:sym typeface="Calibri"/>
              </a:defRPr>
            </a:lvl8pPr>
            <a:lvl9pPr marL="0" marR="0" lvl="8" indent="0" algn="r">
              <a:spcBef>
                <a:spcPts val="0"/>
              </a:spcBef>
              <a:buNone/>
              <a:defRPr sz="1200" b="0" i="0" u="none" strike="noStrike" cap="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1pPr>
            <a:lvl2pPr marR="0" lvl="1"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9pPr>
          </a:lstStyle>
          <a:p>
            <a:endParaRPr/>
          </a:p>
        </p:txBody>
      </p:sp>
      <p:sp>
        <p:nvSpPr>
          <p:cNvPr id="11" name="Google Shape;11;p1"/>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98989"/>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spcAft>
                <a:spcPts val="0"/>
              </a:spcAft>
              <a:buNone/>
              <a:defRPr sz="1200" b="0" i="0" u="none" strike="noStrike" cap="none">
                <a:solidFill>
                  <a:srgbClr val="898989"/>
                </a:solidFill>
                <a:latin typeface="Calibri"/>
                <a:ea typeface="Calibri"/>
                <a:cs typeface="Calibri"/>
                <a:sym typeface="Calibri"/>
              </a:defRPr>
            </a:lvl1pPr>
            <a:lvl2pPr marL="0" marR="0" lvl="1" indent="0" algn="r" rtl="0">
              <a:spcBef>
                <a:spcPts val="0"/>
              </a:spcBef>
              <a:spcAft>
                <a:spcPts val="0"/>
              </a:spcAft>
              <a:buNone/>
              <a:defRPr sz="1200" b="0" i="0" u="none" strike="noStrike" cap="none">
                <a:solidFill>
                  <a:srgbClr val="898989"/>
                </a:solidFill>
                <a:latin typeface="Calibri"/>
                <a:ea typeface="Calibri"/>
                <a:cs typeface="Calibri"/>
                <a:sym typeface="Calibri"/>
              </a:defRPr>
            </a:lvl2pPr>
            <a:lvl3pPr marL="0" marR="0" lvl="2" indent="0" algn="r" rtl="0">
              <a:spcBef>
                <a:spcPts val="0"/>
              </a:spcBef>
              <a:spcAft>
                <a:spcPts val="0"/>
              </a:spcAft>
              <a:buNone/>
              <a:defRPr sz="1200" b="0" i="0" u="none" strike="noStrike" cap="none">
                <a:solidFill>
                  <a:srgbClr val="898989"/>
                </a:solidFill>
                <a:latin typeface="Calibri"/>
                <a:ea typeface="Calibri"/>
                <a:cs typeface="Calibri"/>
                <a:sym typeface="Calibri"/>
              </a:defRPr>
            </a:lvl3pPr>
            <a:lvl4pPr marL="0" marR="0" lvl="3" indent="0" algn="r" rtl="0">
              <a:spcBef>
                <a:spcPts val="0"/>
              </a:spcBef>
              <a:spcAft>
                <a:spcPts val="0"/>
              </a:spcAft>
              <a:buNone/>
              <a:defRPr sz="1200" b="0" i="0" u="none" strike="noStrike" cap="none">
                <a:solidFill>
                  <a:srgbClr val="898989"/>
                </a:solidFill>
                <a:latin typeface="Calibri"/>
                <a:ea typeface="Calibri"/>
                <a:cs typeface="Calibri"/>
                <a:sym typeface="Calibri"/>
              </a:defRPr>
            </a:lvl4pPr>
            <a:lvl5pPr marL="0" marR="0" lvl="4" indent="0" algn="r" rtl="0">
              <a:spcBef>
                <a:spcPts val="0"/>
              </a:spcBef>
              <a:spcAft>
                <a:spcPts val="0"/>
              </a:spcAft>
              <a:buNone/>
              <a:defRPr sz="1200" b="0" i="0" u="none" strike="noStrike" cap="none">
                <a:solidFill>
                  <a:srgbClr val="898989"/>
                </a:solidFill>
                <a:latin typeface="Calibri"/>
                <a:ea typeface="Calibri"/>
                <a:cs typeface="Calibri"/>
                <a:sym typeface="Calibri"/>
              </a:defRPr>
            </a:lvl5pPr>
            <a:lvl6pPr marL="0" marR="0" lvl="5" indent="0" algn="r" rtl="0">
              <a:spcBef>
                <a:spcPts val="0"/>
              </a:spcBef>
              <a:spcAft>
                <a:spcPts val="0"/>
              </a:spcAft>
              <a:buNone/>
              <a:defRPr sz="1200" b="0" i="0" u="none" strike="noStrike" cap="none">
                <a:solidFill>
                  <a:srgbClr val="898989"/>
                </a:solidFill>
                <a:latin typeface="Calibri"/>
                <a:ea typeface="Calibri"/>
                <a:cs typeface="Calibri"/>
                <a:sym typeface="Calibri"/>
              </a:defRPr>
            </a:lvl6pPr>
            <a:lvl7pPr marL="0" marR="0" lvl="6" indent="0" algn="r" rtl="0">
              <a:spcBef>
                <a:spcPts val="0"/>
              </a:spcBef>
              <a:spcAft>
                <a:spcPts val="0"/>
              </a:spcAft>
              <a:buNone/>
              <a:defRPr sz="1200" b="0" i="0" u="none" strike="noStrike" cap="none">
                <a:solidFill>
                  <a:srgbClr val="898989"/>
                </a:solidFill>
                <a:latin typeface="Calibri"/>
                <a:ea typeface="Calibri"/>
                <a:cs typeface="Calibri"/>
                <a:sym typeface="Calibri"/>
              </a:defRPr>
            </a:lvl7pPr>
            <a:lvl8pPr marL="0" marR="0" lvl="7" indent="0" algn="r" rtl="0">
              <a:spcBef>
                <a:spcPts val="0"/>
              </a:spcBef>
              <a:spcAft>
                <a:spcPts val="0"/>
              </a:spcAft>
              <a:buNone/>
              <a:defRPr sz="1200" b="0" i="0" u="none" strike="noStrike" cap="none">
                <a:solidFill>
                  <a:srgbClr val="898989"/>
                </a:solidFill>
                <a:latin typeface="Calibri"/>
                <a:ea typeface="Calibri"/>
                <a:cs typeface="Calibri"/>
                <a:sym typeface="Calibri"/>
              </a:defRPr>
            </a:lvl8pPr>
            <a:lvl9pPr marL="0" marR="0" lvl="8" indent="0" algn="r" rtl="0">
              <a:spcBef>
                <a:spcPts val="0"/>
              </a:spcBef>
              <a:spcAft>
                <a:spcPts val="0"/>
              </a:spcAft>
              <a:buNone/>
              <a:defRPr sz="1200" b="0" i="0" u="none" strike="noStrike" cap="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pic>
        <p:nvPicPr>
          <p:cNvPr id="15" name="Google Shape;15;p1"/>
          <p:cNvPicPr preferRelativeResize="0"/>
          <p:nvPr/>
        </p:nvPicPr>
        <p:blipFill rotWithShape="1">
          <a:blip r:embed="rId13">
            <a:alphaModFix/>
          </a:blip>
          <a:srcRect/>
          <a:stretch/>
        </p:blipFill>
        <p:spPr>
          <a:xfrm>
            <a:off x="8285163" y="300038"/>
            <a:ext cx="401637" cy="54610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17.wmf"/><Relationship Id="rId4" Type="http://schemas.openxmlformats.org/officeDocument/2006/relationships/oleObject" Target="../embeddings/oleObject1.bin"/></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about:blank" TargetMode="External"/><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hyperlink" Target="https://en.wikipedia.org/wiki/File:Individual-i.svg#/media/File:Individual-i.svg" TargetMode="External"/><Relationship Id="rId4" Type="http://schemas.openxmlformats.org/officeDocument/2006/relationships/hyperlink" Target="https://creativecommons.org/licenses/by/4.0/"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13"/>
          <p:cNvSpPr txBox="1">
            <a:spLocks noGrp="1"/>
          </p:cNvSpPr>
          <p:nvPr>
            <p:ph type="ctrTitle"/>
          </p:nvPr>
        </p:nvSpPr>
        <p:spPr>
          <a:xfrm>
            <a:off x="685800" y="3524250"/>
            <a:ext cx="7772400" cy="14700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b="1"/>
              <a:t>Introduction to Community Psychology</a:t>
            </a:r>
            <a:endParaRPr/>
          </a:p>
        </p:txBody>
      </p:sp>
      <p:sp>
        <p:nvSpPr>
          <p:cNvPr id="91" name="Google Shape;91;p13"/>
          <p:cNvSpPr txBox="1">
            <a:spLocks noGrp="1"/>
          </p:cNvSpPr>
          <p:nvPr>
            <p:ph type="subTitle" idx="1"/>
          </p:nvPr>
        </p:nvSpPr>
        <p:spPr>
          <a:xfrm>
            <a:off x="1371613" y="4951425"/>
            <a:ext cx="6400800" cy="17526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rgbClr val="888888"/>
              </a:buClr>
              <a:buSzPts val="3200"/>
              <a:buFont typeface="Arial"/>
              <a:buNone/>
            </a:pPr>
            <a:r>
              <a:rPr lang="en-US"/>
              <a:t>[Professor Name]</a:t>
            </a:r>
            <a:endParaRPr/>
          </a:p>
          <a:p>
            <a:pPr marL="0" lvl="0" indent="0" algn="ctr" rtl="0">
              <a:spcBef>
                <a:spcPts val="640"/>
              </a:spcBef>
              <a:spcAft>
                <a:spcPts val="0"/>
              </a:spcAft>
              <a:buClr>
                <a:srgbClr val="888888"/>
              </a:buClr>
              <a:buSzPts val="3200"/>
              <a:buFont typeface="Arial"/>
              <a:buNone/>
            </a:pPr>
            <a:r>
              <a:rPr lang="en-US"/>
              <a:t>[Class and Section Number]</a:t>
            </a:r>
            <a:endParaRPr/>
          </a:p>
        </p:txBody>
      </p:sp>
      <p:pic>
        <p:nvPicPr>
          <p:cNvPr id="92" name="Google Shape;92;p13"/>
          <p:cNvPicPr preferRelativeResize="0"/>
          <p:nvPr/>
        </p:nvPicPr>
        <p:blipFill rotWithShape="1">
          <a:blip r:embed="rId3">
            <a:alphaModFix/>
          </a:blip>
          <a:srcRect/>
          <a:stretch/>
        </p:blipFill>
        <p:spPr>
          <a:xfrm>
            <a:off x="3957638" y="6275388"/>
            <a:ext cx="1228725" cy="428625"/>
          </a:xfrm>
          <a:prstGeom prst="rect">
            <a:avLst/>
          </a:prstGeom>
          <a:noFill/>
          <a:ln>
            <a:noFill/>
          </a:ln>
        </p:spPr>
      </p:pic>
      <p:sp>
        <p:nvSpPr>
          <p:cNvPr id="93" name="Google Shape;93;p13" descr="Image result for learning brain"/>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1800"/>
              <a:buFont typeface="Arial"/>
              <a:buNone/>
            </a:pPr>
            <a:endParaRPr sz="1800" b="0" i="0" u="none" strike="noStrike" cap="none">
              <a:solidFill>
                <a:srgbClr val="000000"/>
              </a:solidFill>
              <a:latin typeface="Arial"/>
              <a:ea typeface="Arial"/>
              <a:cs typeface="Arial"/>
              <a:sym typeface="Arial"/>
            </a:endParaRPr>
          </a:p>
        </p:txBody>
      </p:sp>
      <p:pic>
        <p:nvPicPr>
          <p:cNvPr id="94" name="Google Shape;94;p13"/>
          <p:cNvPicPr preferRelativeResize="0"/>
          <p:nvPr/>
        </p:nvPicPr>
        <p:blipFill>
          <a:blip r:embed="rId4">
            <a:alphaModFix/>
          </a:blip>
          <a:stretch>
            <a:fillRect/>
          </a:stretch>
        </p:blipFill>
        <p:spPr>
          <a:xfrm>
            <a:off x="2004488" y="417575"/>
            <a:ext cx="5135024" cy="31066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22"/>
          <p:cNvSpPr txBox="1">
            <a:spLocks noGrp="1"/>
          </p:cNvSpPr>
          <p:nvPr>
            <p:ph type="body" idx="1"/>
          </p:nvPr>
        </p:nvSpPr>
        <p:spPr>
          <a:xfrm>
            <a:off x="457200" y="1323975"/>
            <a:ext cx="7322100" cy="5289600"/>
          </a:xfrm>
          <a:prstGeom prst="rect">
            <a:avLst/>
          </a:prstGeom>
          <a:noFill/>
          <a:ln>
            <a:noFill/>
          </a:ln>
        </p:spPr>
        <p:txBody>
          <a:bodyPr spcFirstLastPara="1" wrap="square" lIns="91425" tIns="45700" rIns="91425" bIns="45700" anchor="t" anchorCtr="0">
            <a:noAutofit/>
          </a:bodyPr>
          <a:lstStyle/>
          <a:p>
            <a:pPr marL="457200" lvl="0" indent="-431800" algn="l" rtl="0">
              <a:spcBef>
                <a:spcPts val="0"/>
              </a:spcBef>
              <a:spcAft>
                <a:spcPts val="0"/>
              </a:spcAft>
              <a:buSzPts val="3200"/>
              <a:buChar char="•"/>
            </a:pPr>
            <a:r>
              <a:rPr lang="en-US"/>
              <a:t>System change (i.e., working with systems and structures) to create long-term improvements </a:t>
            </a:r>
            <a:endParaRPr/>
          </a:p>
          <a:p>
            <a:pPr marL="914400" lvl="1" indent="-431800" algn="l" rtl="0">
              <a:spcBef>
                <a:spcPts val="0"/>
              </a:spcBef>
              <a:spcAft>
                <a:spcPts val="0"/>
              </a:spcAft>
              <a:buSzPts val="3200"/>
              <a:buChar char="○"/>
            </a:pPr>
            <a:r>
              <a:rPr lang="en-US" sz="3200"/>
              <a:t>Goes </a:t>
            </a:r>
            <a:r>
              <a:rPr lang="en-US" sz="3200" i="1"/>
              <a:t>beyond</a:t>
            </a:r>
            <a:r>
              <a:rPr lang="en-US" sz="3200"/>
              <a:t> the individual</a:t>
            </a:r>
            <a:endParaRPr sz="3200"/>
          </a:p>
          <a:p>
            <a:pPr marL="1371600" lvl="2" indent="-431800" algn="l" rtl="0">
              <a:spcBef>
                <a:spcPts val="0"/>
              </a:spcBef>
              <a:spcAft>
                <a:spcPts val="0"/>
              </a:spcAft>
              <a:buSzPts val="3200"/>
              <a:buChar char="■"/>
            </a:pPr>
            <a:r>
              <a:rPr lang="en-US" sz="3200"/>
              <a:t>Changes the context/environment</a:t>
            </a:r>
            <a:endParaRPr sz="3200"/>
          </a:p>
          <a:p>
            <a:pPr marL="457200" lvl="0" indent="-431800" algn="l" rtl="0">
              <a:spcBef>
                <a:spcPts val="0"/>
              </a:spcBef>
              <a:spcAft>
                <a:spcPts val="0"/>
              </a:spcAft>
              <a:buSzPts val="3200"/>
              <a:buChar char="•"/>
            </a:pPr>
            <a:r>
              <a:rPr lang="en-US"/>
              <a:t>Preventive approach</a:t>
            </a:r>
            <a:endParaRPr/>
          </a:p>
          <a:p>
            <a:pPr marL="0" lvl="0" indent="0" algn="l" rtl="0">
              <a:spcBef>
                <a:spcPts val="0"/>
              </a:spcBef>
              <a:spcAft>
                <a:spcPts val="0"/>
              </a:spcAft>
              <a:buNone/>
            </a:pPr>
            <a:endParaRPr/>
          </a:p>
        </p:txBody>
      </p:sp>
      <p:sp>
        <p:nvSpPr>
          <p:cNvPr id="161" name="Google Shape;161;p22"/>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SzPts val="1100"/>
              <a:buNone/>
            </a:pPr>
            <a:r>
              <a:rPr lang="en-US" b="1" u="sng"/>
              <a:t>Second-Order Change</a:t>
            </a:r>
            <a:endParaRPr/>
          </a:p>
        </p:txBody>
      </p:sp>
      <p:pic>
        <p:nvPicPr>
          <p:cNvPr id="162" name="Google Shape;162;p22"/>
          <p:cNvPicPr preferRelativeResize="0"/>
          <p:nvPr/>
        </p:nvPicPr>
        <p:blipFill rotWithShape="1">
          <a:blip r:embed="rId3">
            <a:alphaModFix/>
          </a:blip>
          <a:srcRect l="13769" t="7200" r="13950" b="5843"/>
          <a:stretch/>
        </p:blipFill>
        <p:spPr>
          <a:xfrm>
            <a:off x="5759875" y="3972723"/>
            <a:ext cx="2926925" cy="2640849"/>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23"/>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1100"/>
              <a:buFont typeface="Arial"/>
              <a:buNone/>
            </a:pPr>
            <a:r>
              <a:rPr lang="en-US" b="1" u="sng">
                <a:solidFill>
                  <a:srgbClr val="00B0F0"/>
                </a:solidFill>
              </a:rPr>
              <a:t>Activity: Creating Change!</a:t>
            </a:r>
            <a:endParaRPr/>
          </a:p>
        </p:txBody>
      </p:sp>
      <p:sp>
        <p:nvSpPr>
          <p:cNvPr id="169" name="Google Shape;169;p23"/>
          <p:cNvSpPr txBox="1">
            <a:spLocks noGrp="1"/>
          </p:cNvSpPr>
          <p:nvPr>
            <p:ph type="body" idx="1"/>
          </p:nvPr>
        </p:nvSpPr>
        <p:spPr>
          <a:xfrm>
            <a:off x="457200" y="1323975"/>
            <a:ext cx="8229600" cy="5289600"/>
          </a:xfrm>
          <a:prstGeom prst="rect">
            <a:avLst/>
          </a:prstGeom>
          <a:noFill/>
          <a:ln>
            <a:noFill/>
          </a:ln>
        </p:spPr>
        <p:txBody>
          <a:bodyPr spcFirstLastPara="1" wrap="square" lIns="91425" tIns="45700" rIns="91425" bIns="45700" anchor="t" anchorCtr="0">
            <a:noAutofit/>
          </a:bodyPr>
          <a:lstStyle/>
          <a:p>
            <a:pPr marL="342900" lvl="0" indent="-342900" algn="l" rtl="0">
              <a:spcBef>
                <a:spcPts val="0"/>
              </a:spcBef>
              <a:spcAft>
                <a:spcPts val="0"/>
              </a:spcAft>
              <a:buClr>
                <a:srgbClr val="000000"/>
              </a:buClr>
              <a:buSzPts val="3200"/>
              <a:buChar char="•"/>
            </a:pPr>
            <a:r>
              <a:rPr lang="en-US">
                <a:solidFill>
                  <a:srgbClr val="000000"/>
                </a:solidFill>
              </a:rPr>
              <a:t>Imagine your campus has a beautiful lake with a long sandy beach and is surrounded by high cliffs.</a:t>
            </a:r>
            <a:r>
              <a:rPr lang="en-US"/>
              <a:t> You notice a student who fell from one of the cliffs and who is now flailing about in the water. The lifeguard jumps in the water to save him. A bit later, another student wades too far into the water and panics as he does not know how to swim, and the lifeguard again dives into the water to save him. This pattern continues day after day.</a:t>
            </a:r>
            <a:endParaRPr>
              <a:solidFill>
                <a:srgbClr val="000000"/>
              </a:solidFill>
            </a:endParaRPr>
          </a:p>
          <a:p>
            <a:pPr marL="0" lvl="0" indent="0" algn="l" rtl="0">
              <a:spcBef>
                <a:spcPts val="640"/>
              </a:spcBef>
              <a:spcAft>
                <a:spcPts val="0"/>
              </a:spcAft>
              <a:buClr>
                <a:schemeClr val="dk1"/>
              </a:buClr>
              <a:buSzPts val="3200"/>
              <a:buFont typeface="Arial"/>
              <a:buNone/>
            </a:pPr>
            <a:endParaRPr>
              <a:solidFill>
                <a:srgbClr val="00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23"/>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1100"/>
              <a:buFont typeface="Arial"/>
              <a:buNone/>
            </a:pPr>
            <a:r>
              <a:rPr lang="en-US" b="1" u="sng" dirty="0">
                <a:solidFill>
                  <a:srgbClr val="00B0F0"/>
                </a:solidFill>
              </a:rPr>
              <a:t>Activity: Creating Change! cont.</a:t>
            </a:r>
            <a:endParaRPr dirty="0"/>
          </a:p>
        </p:txBody>
      </p:sp>
      <p:sp>
        <p:nvSpPr>
          <p:cNvPr id="169" name="Google Shape;169;p23"/>
          <p:cNvSpPr txBox="1">
            <a:spLocks noGrp="1"/>
          </p:cNvSpPr>
          <p:nvPr>
            <p:ph type="body" idx="1"/>
          </p:nvPr>
        </p:nvSpPr>
        <p:spPr>
          <a:xfrm>
            <a:off x="457200" y="1323975"/>
            <a:ext cx="8229600" cy="5289600"/>
          </a:xfrm>
          <a:prstGeom prst="rect">
            <a:avLst/>
          </a:prstGeom>
          <a:noFill/>
          <a:ln>
            <a:noFill/>
          </a:ln>
        </p:spPr>
        <p:txBody>
          <a:bodyPr spcFirstLastPara="1" wrap="square" lIns="91425" tIns="45700" rIns="91425" bIns="45700" anchor="t" anchorCtr="0">
            <a:noAutofit/>
          </a:bodyPr>
          <a:lstStyle/>
          <a:p>
            <a:pPr marL="0" lvl="0" indent="0">
              <a:spcBef>
                <a:spcPts val="640"/>
              </a:spcBef>
              <a:buSzPts val="3200"/>
              <a:buNone/>
            </a:pPr>
            <a:r>
              <a:rPr lang="en-US" b="1" dirty="0">
                <a:solidFill>
                  <a:srgbClr val="000000"/>
                </a:solidFill>
              </a:rPr>
              <a:t>Discuss the following questions with a partner</a:t>
            </a:r>
          </a:p>
          <a:p>
            <a:pPr lvl="0" indent="-457200">
              <a:spcBef>
                <a:spcPts val="640"/>
              </a:spcBef>
              <a:buSzPts val="3200"/>
              <a:buFont typeface="Arial" panose="020B0604020202020204" pitchFamily="34" charset="0"/>
              <a:buChar char="•"/>
            </a:pPr>
            <a:r>
              <a:rPr lang="en-US" dirty="0">
                <a:solidFill>
                  <a:srgbClr val="000000"/>
                </a:solidFill>
              </a:rPr>
              <a:t>What are some first-order changes that might be of help to your fellow peers? </a:t>
            </a:r>
          </a:p>
          <a:p>
            <a:pPr lvl="0" indent="-457200">
              <a:spcBef>
                <a:spcPts val="640"/>
              </a:spcBef>
              <a:buSzPts val="3200"/>
              <a:buFont typeface="Arial" panose="020B0604020202020204" pitchFamily="34" charset="0"/>
              <a:buChar char="•"/>
            </a:pPr>
            <a:r>
              <a:rPr lang="en-US" dirty="0">
                <a:solidFill>
                  <a:srgbClr val="000000"/>
                </a:solidFill>
              </a:rPr>
              <a:t>Using the preventive approach, what are some second-order changes that could be of help to them?</a:t>
            </a:r>
          </a:p>
          <a:p>
            <a:pPr marL="0" lvl="0" indent="0" algn="l" rtl="0">
              <a:spcBef>
                <a:spcPts val="640"/>
              </a:spcBef>
              <a:spcAft>
                <a:spcPts val="0"/>
              </a:spcAft>
              <a:buClr>
                <a:schemeClr val="dk1"/>
              </a:buClr>
              <a:buSzPts val="3200"/>
              <a:buFont typeface="Arial"/>
              <a:buNone/>
            </a:pPr>
            <a:endParaRPr dirty="0">
              <a:solidFill>
                <a:srgbClr val="000000"/>
              </a:solidFill>
            </a:endParaRPr>
          </a:p>
        </p:txBody>
      </p:sp>
    </p:spTree>
    <p:extLst>
      <p:ext uri="{BB962C8B-B14F-4D97-AF65-F5344CB8AC3E}">
        <p14:creationId xmlns:p14="http://schemas.microsoft.com/office/powerpoint/2010/main" val="596417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25"/>
          <p:cNvSpPr txBox="1">
            <a:spLocks noGrp="1"/>
          </p:cNvSpPr>
          <p:nvPr>
            <p:ph type="body" idx="1"/>
          </p:nvPr>
        </p:nvSpPr>
        <p:spPr>
          <a:xfrm>
            <a:off x="457200" y="1323975"/>
            <a:ext cx="8229600" cy="5289600"/>
          </a:xfrm>
          <a:prstGeom prst="rect">
            <a:avLst/>
          </a:prstGeom>
          <a:noFill/>
          <a:ln>
            <a:noFill/>
          </a:ln>
        </p:spPr>
        <p:txBody>
          <a:bodyPr spcFirstLastPara="1" wrap="square" lIns="91425" tIns="45700" rIns="91425" bIns="45700" anchor="t" anchorCtr="0">
            <a:noAutofit/>
          </a:bodyPr>
          <a:lstStyle/>
          <a:p>
            <a:pPr marL="457200" lvl="0" indent="-431800" algn="l" rtl="0">
              <a:spcBef>
                <a:spcPts val="0"/>
              </a:spcBef>
              <a:spcAft>
                <a:spcPts val="0"/>
              </a:spcAft>
              <a:buSzPts val="3200"/>
              <a:buChar char="•"/>
            </a:pPr>
            <a:r>
              <a:rPr lang="en-US" b="1"/>
              <a:t>What was the muddiest point in today’s class? </a:t>
            </a:r>
            <a:endParaRPr sz="1400">
              <a:latin typeface="Arial"/>
              <a:ea typeface="Arial"/>
              <a:cs typeface="Arial"/>
              <a:sym typeface="Arial"/>
            </a:endParaRPr>
          </a:p>
          <a:p>
            <a:pPr marL="457200" lvl="0" indent="-431800" algn="l" rtl="0">
              <a:spcBef>
                <a:spcPts val="0"/>
              </a:spcBef>
              <a:spcAft>
                <a:spcPts val="0"/>
              </a:spcAft>
              <a:buSzPts val="3200"/>
              <a:buChar char="•"/>
            </a:pPr>
            <a:r>
              <a:rPr lang="en-US" b="1"/>
              <a:t>Write down what concept you are still struggling to understand.</a:t>
            </a:r>
            <a:endParaRPr/>
          </a:p>
          <a:p>
            <a:pPr marL="0" lvl="0" indent="0" algn="l" rtl="0">
              <a:spcBef>
                <a:spcPts val="0"/>
              </a:spcBef>
              <a:spcAft>
                <a:spcPts val="0"/>
              </a:spcAft>
              <a:buNone/>
            </a:pPr>
            <a:endParaRPr/>
          </a:p>
        </p:txBody>
      </p:sp>
      <p:sp>
        <p:nvSpPr>
          <p:cNvPr id="184" name="Google Shape;184;p25"/>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Font typeface="Arial"/>
              <a:buNone/>
            </a:pPr>
            <a:r>
              <a:rPr lang="en-US" b="1" u="sng">
                <a:solidFill>
                  <a:srgbClr val="00B0F0"/>
                </a:solidFill>
              </a:rPr>
              <a:t>CAT: The Muddiest Point</a:t>
            </a:r>
            <a:endParaRPr/>
          </a:p>
        </p:txBody>
      </p:sp>
      <p:pic>
        <p:nvPicPr>
          <p:cNvPr id="185" name="Google Shape;185;p25"/>
          <p:cNvPicPr preferRelativeResize="0"/>
          <p:nvPr/>
        </p:nvPicPr>
        <p:blipFill rotWithShape="1">
          <a:blip r:embed="rId3">
            <a:alphaModFix/>
          </a:blip>
          <a:srcRect/>
          <a:stretch/>
        </p:blipFill>
        <p:spPr>
          <a:xfrm>
            <a:off x="0" y="0"/>
            <a:ext cx="1573213" cy="143192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2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b="1" u="sng"/>
              <a:t>Overview</a:t>
            </a:r>
            <a:endParaRPr/>
          </a:p>
        </p:txBody>
      </p:sp>
      <p:sp>
        <p:nvSpPr>
          <p:cNvPr id="199" name="Google Shape;199;p27"/>
          <p:cNvSpPr txBox="1">
            <a:spLocks noGrp="1"/>
          </p:cNvSpPr>
          <p:nvPr>
            <p:ph type="body" idx="1"/>
          </p:nvPr>
        </p:nvSpPr>
        <p:spPr>
          <a:xfrm>
            <a:off x="457200" y="1323975"/>
            <a:ext cx="8229600" cy="5289550"/>
          </a:xfrm>
          <a:prstGeom prst="rect">
            <a:avLst/>
          </a:prstGeom>
          <a:noFill/>
          <a:ln>
            <a:noFill/>
          </a:ln>
        </p:spPr>
        <p:txBody>
          <a:bodyPr spcFirstLastPara="1" wrap="square" lIns="91425" tIns="45700" rIns="91425" bIns="45700" anchor="t" anchorCtr="0">
            <a:noAutofit/>
          </a:bodyPr>
          <a:lstStyle/>
          <a:p>
            <a:pPr marL="342900" lvl="0" indent="-342900" algn="l" rtl="0">
              <a:spcBef>
                <a:spcPts val="0"/>
              </a:spcBef>
              <a:spcAft>
                <a:spcPts val="0"/>
              </a:spcAft>
              <a:buClr>
                <a:srgbClr val="A5A5A5"/>
              </a:buClr>
              <a:buSzPts val="3200"/>
              <a:buFont typeface="Arial"/>
              <a:buChar char="•"/>
            </a:pPr>
            <a:r>
              <a:rPr lang="en-US">
                <a:solidFill>
                  <a:srgbClr val="A5A5A5"/>
                </a:solidFill>
              </a:rPr>
              <a:t>Defining Community Psychology</a:t>
            </a:r>
            <a:endParaRPr>
              <a:solidFill>
                <a:srgbClr val="A5A5A5"/>
              </a:solidFill>
            </a:endParaRPr>
          </a:p>
          <a:p>
            <a:pPr marL="342900" lvl="0" indent="-342900" algn="l" rtl="0">
              <a:spcBef>
                <a:spcPts val="0"/>
              </a:spcBef>
              <a:spcAft>
                <a:spcPts val="0"/>
              </a:spcAft>
              <a:buClr>
                <a:srgbClr val="A5A5A5"/>
              </a:buClr>
              <a:buSzPts val="3200"/>
              <a:buFont typeface="Arial"/>
              <a:buChar char="•"/>
            </a:pPr>
            <a:r>
              <a:rPr lang="en-US">
                <a:solidFill>
                  <a:srgbClr val="A5A5A5"/>
                </a:solidFill>
              </a:rPr>
              <a:t>Role of Prevention</a:t>
            </a:r>
            <a:endParaRPr/>
          </a:p>
          <a:p>
            <a:pPr marL="342900" lvl="0" indent="-342900" algn="l" rtl="0">
              <a:spcBef>
                <a:spcPts val="640"/>
              </a:spcBef>
              <a:spcAft>
                <a:spcPts val="0"/>
              </a:spcAft>
              <a:buClr>
                <a:schemeClr val="dk1"/>
              </a:buClr>
              <a:buSzPts val="3200"/>
              <a:buFont typeface="Arial"/>
              <a:buChar char="•"/>
            </a:pPr>
            <a:r>
              <a:rPr lang="en-US" b="1"/>
              <a:t>A Social Justice Orientation</a:t>
            </a:r>
            <a:endParaRPr/>
          </a:p>
          <a:p>
            <a:pPr marL="742950" lvl="1" indent="-285750" algn="l" rtl="0">
              <a:spcBef>
                <a:spcPts val="640"/>
              </a:spcBef>
              <a:spcAft>
                <a:spcPts val="0"/>
              </a:spcAft>
              <a:buClr>
                <a:schemeClr val="dk1"/>
              </a:buClr>
              <a:buSzPts val="3200"/>
              <a:buFont typeface="Arial"/>
              <a:buChar char="•"/>
            </a:pPr>
            <a:r>
              <a:rPr lang="en-US" sz="3200" b="1"/>
              <a:t>Social Justice</a:t>
            </a:r>
            <a:endParaRPr/>
          </a:p>
          <a:p>
            <a:pPr marL="742950" lvl="1" indent="-285750" algn="l" rtl="0">
              <a:spcBef>
                <a:spcPts val="640"/>
              </a:spcBef>
              <a:spcAft>
                <a:spcPts val="0"/>
              </a:spcAft>
              <a:buClr>
                <a:schemeClr val="dk1"/>
              </a:buClr>
              <a:buSzPts val="3200"/>
              <a:buFont typeface="Arial"/>
              <a:buChar char="•"/>
            </a:pPr>
            <a:r>
              <a:rPr lang="en-US" sz="3200" b="1"/>
              <a:t>Application of Social Justice Orientation</a:t>
            </a:r>
            <a:endParaRPr/>
          </a:p>
          <a:p>
            <a:pPr marL="342900" lvl="0" indent="-342900" algn="l" rtl="0">
              <a:spcBef>
                <a:spcPts val="640"/>
              </a:spcBef>
              <a:spcAft>
                <a:spcPts val="0"/>
              </a:spcAft>
              <a:buClr>
                <a:srgbClr val="A5A5A5"/>
              </a:buClr>
              <a:buSzPts val="3200"/>
              <a:buFont typeface="Arial"/>
              <a:buChar char="•"/>
            </a:pPr>
            <a:r>
              <a:rPr lang="en-US">
                <a:solidFill>
                  <a:srgbClr val="A5A5A5"/>
                </a:solidFill>
              </a:rPr>
              <a:t>A Shift in Perspective: The Ecological Model</a:t>
            </a:r>
            <a:endParaRPr/>
          </a:p>
          <a:p>
            <a:pPr marL="342900" lvl="0" indent="-342900" algn="l" rtl="0">
              <a:spcBef>
                <a:spcPts val="640"/>
              </a:spcBef>
              <a:spcAft>
                <a:spcPts val="0"/>
              </a:spcAft>
              <a:buClr>
                <a:srgbClr val="A5A5A5"/>
              </a:buClr>
              <a:buSzPts val="3200"/>
              <a:buFont typeface="Arial"/>
              <a:buChar char="•"/>
            </a:pPr>
            <a:r>
              <a:rPr lang="en-US">
                <a:solidFill>
                  <a:srgbClr val="A5A5A5"/>
                </a:solidFill>
              </a:rPr>
              <a:t>The Science of Community Psychology</a:t>
            </a:r>
            <a:endParaRPr/>
          </a:p>
          <a:p>
            <a:pPr marL="0" lvl="0" indent="0" algn="l" rtl="0">
              <a:spcBef>
                <a:spcPts val="640"/>
              </a:spcBef>
              <a:spcAft>
                <a:spcPts val="0"/>
              </a:spcAft>
              <a:buClr>
                <a:schemeClr val="dk1"/>
              </a:buClr>
              <a:buSzPts val="3200"/>
              <a:buFont typeface="Arial"/>
              <a:buNone/>
            </a:pP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28"/>
          <p:cNvSpPr txBox="1">
            <a:spLocks noGrp="1"/>
          </p:cNvSpPr>
          <p:nvPr>
            <p:ph type="body" idx="1"/>
          </p:nvPr>
        </p:nvSpPr>
        <p:spPr>
          <a:xfrm>
            <a:off x="457200" y="1323975"/>
            <a:ext cx="8229600" cy="5289600"/>
          </a:xfrm>
          <a:prstGeom prst="rect">
            <a:avLst/>
          </a:prstGeom>
          <a:noFill/>
          <a:ln>
            <a:noFill/>
          </a:ln>
        </p:spPr>
        <p:txBody>
          <a:bodyPr spcFirstLastPara="1" wrap="square" lIns="91425" tIns="45700" rIns="91425" bIns="45700" anchor="t" anchorCtr="0">
            <a:noAutofit/>
          </a:bodyPr>
          <a:lstStyle/>
          <a:p>
            <a:pPr marL="457200" lvl="0" indent="-431800" algn="l" rtl="0">
              <a:spcBef>
                <a:spcPts val="0"/>
              </a:spcBef>
              <a:spcAft>
                <a:spcPts val="0"/>
              </a:spcAft>
              <a:buSzPts val="3200"/>
              <a:buChar char="•"/>
            </a:pPr>
            <a:r>
              <a:rPr lang="en-US" sz="2400" dirty="0"/>
              <a:t>Orient action and research around:</a:t>
            </a:r>
            <a:endParaRPr sz="2400" dirty="0"/>
          </a:p>
          <a:p>
            <a:pPr marL="914400" lvl="1" indent="-431800" algn="l" rtl="0">
              <a:spcBef>
                <a:spcPts val="0"/>
              </a:spcBef>
              <a:spcAft>
                <a:spcPts val="0"/>
              </a:spcAft>
              <a:buSzPts val="3200"/>
              <a:buFont typeface="Arial" panose="020B0604020202020204" pitchFamily="34" charset="0"/>
              <a:buChar char="•"/>
            </a:pPr>
            <a:r>
              <a:rPr lang="en-US" sz="2400" dirty="0"/>
              <a:t>Equal distribution of resources</a:t>
            </a:r>
            <a:endParaRPr sz="2400" dirty="0"/>
          </a:p>
          <a:p>
            <a:pPr marL="914400" lvl="1" indent="-431800" algn="l" rtl="0">
              <a:lnSpc>
                <a:spcPct val="90000"/>
              </a:lnSpc>
              <a:spcBef>
                <a:spcPts val="0"/>
              </a:spcBef>
              <a:spcAft>
                <a:spcPts val="0"/>
              </a:spcAft>
              <a:buSzPts val="3200"/>
              <a:buFont typeface="Arial" panose="020B0604020202020204" pitchFamily="34" charset="0"/>
              <a:buChar char="•"/>
            </a:pPr>
            <a:r>
              <a:rPr lang="en-US" sz="2400" dirty="0"/>
              <a:t>Reduction of barriers to resources </a:t>
            </a:r>
            <a:endParaRPr sz="2400" dirty="0"/>
          </a:p>
          <a:p>
            <a:pPr marL="914400" lvl="1" indent="-431800" algn="l" rtl="0">
              <a:lnSpc>
                <a:spcPct val="90000"/>
              </a:lnSpc>
              <a:spcBef>
                <a:spcPts val="0"/>
              </a:spcBef>
              <a:spcAft>
                <a:spcPts val="0"/>
              </a:spcAft>
              <a:buSzPts val="3200"/>
              <a:buFont typeface="Arial" panose="020B0604020202020204" pitchFamily="34" charset="0"/>
              <a:buChar char="•"/>
            </a:pPr>
            <a:r>
              <a:rPr lang="en-US" sz="2400" dirty="0"/>
              <a:t>Fair and equal treatment</a:t>
            </a:r>
            <a:endParaRPr sz="2400" dirty="0"/>
          </a:p>
          <a:p>
            <a:pPr marL="914400" lvl="1" indent="-431800" algn="l" rtl="0">
              <a:lnSpc>
                <a:spcPct val="90000"/>
              </a:lnSpc>
              <a:spcBef>
                <a:spcPts val="0"/>
              </a:spcBef>
              <a:spcAft>
                <a:spcPts val="0"/>
              </a:spcAft>
              <a:buSzPts val="3200"/>
              <a:buFont typeface="Arial" panose="020B0604020202020204" pitchFamily="34" charset="0"/>
              <a:buChar char="•"/>
            </a:pPr>
            <a:r>
              <a:rPr lang="en-US" sz="2400" dirty="0"/>
              <a:t>Promotion of self-determination</a:t>
            </a:r>
            <a:endParaRPr sz="2400" dirty="0"/>
          </a:p>
          <a:p>
            <a:pPr marL="457200" lvl="0" indent="-431800" algn="l" rtl="0">
              <a:lnSpc>
                <a:spcPct val="90000"/>
              </a:lnSpc>
              <a:spcBef>
                <a:spcPts val="0"/>
              </a:spcBef>
              <a:spcAft>
                <a:spcPts val="0"/>
              </a:spcAft>
              <a:buSzPts val="3200"/>
              <a:buChar char="•"/>
            </a:pPr>
            <a:r>
              <a:rPr lang="en-US" sz="2400" dirty="0"/>
              <a:t>Social Justice + Orientation = Framework that aims to assist people and groups who have historically been marginalized and oppressed</a:t>
            </a:r>
            <a:endParaRPr sz="2400" dirty="0"/>
          </a:p>
          <a:p>
            <a:pPr marL="0" lvl="0" indent="0" algn="l" rtl="0">
              <a:spcBef>
                <a:spcPts val="0"/>
              </a:spcBef>
              <a:spcAft>
                <a:spcPts val="0"/>
              </a:spcAft>
              <a:buNone/>
            </a:pPr>
            <a:endParaRPr dirty="0"/>
          </a:p>
          <a:p>
            <a:pPr marL="0" lvl="0" indent="0" algn="l" rtl="0">
              <a:spcBef>
                <a:spcPts val="0"/>
              </a:spcBef>
              <a:spcAft>
                <a:spcPts val="0"/>
              </a:spcAft>
              <a:buNone/>
            </a:pPr>
            <a:endParaRPr dirty="0"/>
          </a:p>
        </p:txBody>
      </p:sp>
      <p:sp>
        <p:nvSpPr>
          <p:cNvPr id="206" name="Google Shape;206;p28"/>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SzPts val="1100"/>
              <a:buNone/>
            </a:pPr>
            <a:r>
              <a:rPr lang="en-US" b="1" u="sng"/>
              <a:t>Social Justice Orientation</a:t>
            </a:r>
            <a:endParaRPr/>
          </a:p>
        </p:txBody>
      </p:sp>
      <p:pic>
        <p:nvPicPr>
          <p:cNvPr id="2" name="Picture 1">
            <a:extLst>
              <a:ext uri="{FF2B5EF4-FFF2-40B4-BE49-F238E27FC236}">
                <a16:creationId xmlns:a16="http://schemas.microsoft.com/office/drawing/2014/main" id="{2AE9F8BD-156F-43A9-A2A2-F3061AEFF084}"/>
              </a:ext>
            </a:extLst>
          </p:cNvPr>
          <p:cNvPicPr>
            <a:picLocks noChangeAspect="1"/>
          </p:cNvPicPr>
          <p:nvPr/>
        </p:nvPicPr>
        <p:blipFill>
          <a:blip r:embed="rId3"/>
          <a:stretch>
            <a:fillRect/>
          </a:stretch>
        </p:blipFill>
        <p:spPr>
          <a:xfrm>
            <a:off x="3453413" y="3968775"/>
            <a:ext cx="3865779" cy="257552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0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30"/>
          <p:cNvSpPr txBox="1">
            <a:spLocks noGrp="1"/>
          </p:cNvSpPr>
          <p:nvPr>
            <p:ph type="body" idx="1"/>
          </p:nvPr>
        </p:nvSpPr>
        <p:spPr>
          <a:xfrm>
            <a:off x="457200" y="1505240"/>
            <a:ext cx="8229600" cy="5289600"/>
          </a:xfrm>
          <a:prstGeom prst="rect">
            <a:avLst/>
          </a:prstGeom>
          <a:noFill/>
          <a:ln>
            <a:noFill/>
          </a:ln>
        </p:spPr>
        <p:txBody>
          <a:bodyPr spcFirstLastPara="1" wrap="square" lIns="91425" tIns="45700" rIns="91425" bIns="45700" anchor="t" anchorCtr="0">
            <a:noAutofit/>
          </a:bodyPr>
          <a:lstStyle/>
          <a:p>
            <a:pPr marL="457200" lvl="0" indent="-431800" algn="l" rtl="0">
              <a:spcBef>
                <a:spcPts val="0"/>
              </a:spcBef>
              <a:spcAft>
                <a:spcPts val="0"/>
              </a:spcAft>
              <a:buSzPts val="3200"/>
              <a:buChar char="•"/>
            </a:pPr>
            <a:r>
              <a:rPr lang="en-US" dirty="0"/>
              <a:t>In pairs or small groups, agree upon a social issue that you are able to examine using a social justice orientation. </a:t>
            </a:r>
            <a:endParaRPr sz="3200" dirty="0"/>
          </a:p>
          <a:p>
            <a:pPr marL="0" lvl="0" indent="0" algn="l" rtl="0">
              <a:lnSpc>
                <a:spcPct val="100000"/>
              </a:lnSpc>
              <a:spcBef>
                <a:spcPts val="0"/>
              </a:spcBef>
              <a:spcAft>
                <a:spcPts val="0"/>
              </a:spcAft>
              <a:buNone/>
            </a:pPr>
            <a:endParaRPr dirty="0"/>
          </a:p>
        </p:txBody>
      </p:sp>
      <p:sp>
        <p:nvSpPr>
          <p:cNvPr id="221" name="Google Shape;221;p30"/>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SzPts val="1100"/>
              <a:buNone/>
            </a:pPr>
            <a:r>
              <a:rPr lang="en-US" b="1" u="sng">
                <a:solidFill>
                  <a:srgbClr val="00B0F0"/>
                </a:solidFill>
              </a:rPr>
              <a:t>SJO (Social Justice Orientation) Activity: </a:t>
            </a:r>
            <a:endParaRPr/>
          </a:p>
        </p:txBody>
      </p:sp>
      <p:pic>
        <p:nvPicPr>
          <p:cNvPr id="222" name="Google Shape;222;p30"/>
          <p:cNvPicPr preferRelativeResize="0"/>
          <p:nvPr/>
        </p:nvPicPr>
        <p:blipFill>
          <a:blip r:embed="rId3">
            <a:alphaModFix/>
          </a:blip>
          <a:stretch>
            <a:fillRect/>
          </a:stretch>
        </p:blipFill>
        <p:spPr>
          <a:xfrm>
            <a:off x="1947713" y="3389872"/>
            <a:ext cx="5248576" cy="295387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0">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30"/>
          <p:cNvSpPr txBox="1">
            <a:spLocks noGrp="1"/>
          </p:cNvSpPr>
          <p:nvPr>
            <p:ph type="body" idx="1"/>
          </p:nvPr>
        </p:nvSpPr>
        <p:spPr>
          <a:xfrm>
            <a:off x="457200" y="1792029"/>
            <a:ext cx="8038407" cy="4729306"/>
          </a:xfrm>
          <a:prstGeom prst="rect">
            <a:avLst/>
          </a:prstGeom>
          <a:noFill/>
          <a:ln>
            <a:noFill/>
          </a:ln>
        </p:spPr>
        <p:txBody>
          <a:bodyPr spcFirstLastPara="1" wrap="square" lIns="91425" tIns="45700" rIns="91425" bIns="45700" anchor="t" anchorCtr="0">
            <a:noAutofit/>
          </a:bodyPr>
          <a:lstStyle/>
          <a:p>
            <a:pPr lvl="0" indent="-431800">
              <a:spcBef>
                <a:spcPts val="0"/>
              </a:spcBef>
              <a:buSzPts val="3200"/>
            </a:pPr>
            <a:r>
              <a:rPr lang="en-US" sz="2800" dirty="0"/>
              <a:t>How do social and economic inequities contribute to the root problems of your group’s social issue? </a:t>
            </a:r>
          </a:p>
          <a:p>
            <a:pPr lvl="0" indent="-431800">
              <a:spcBef>
                <a:spcPts val="0"/>
              </a:spcBef>
              <a:buSzPts val="3200"/>
            </a:pPr>
            <a:r>
              <a:rPr lang="en-US" sz="2800" dirty="0"/>
              <a:t>What systemic injustices occur, and how might these systemic factors be misapplied (i.e., attributed to the individual such as people with SUD being at fault for their illness)?</a:t>
            </a:r>
          </a:p>
          <a:p>
            <a:pPr lvl="0" indent="-431800">
              <a:spcBef>
                <a:spcPts val="0"/>
              </a:spcBef>
              <a:buSzPts val="3200"/>
            </a:pPr>
            <a:r>
              <a:rPr lang="en-US" sz="2800" dirty="0"/>
              <a:t>How might a community psychologist approach this issue by reallocating resources, reducing barriers, or promoting self-determination and well-being?</a:t>
            </a:r>
          </a:p>
          <a:p>
            <a:pPr marL="0" lvl="0" indent="0" algn="l" rtl="0">
              <a:lnSpc>
                <a:spcPct val="100000"/>
              </a:lnSpc>
              <a:spcBef>
                <a:spcPts val="0"/>
              </a:spcBef>
              <a:spcAft>
                <a:spcPts val="0"/>
              </a:spcAft>
              <a:buNone/>
            </a:pPr>
            <a:endParaRPr dirty="0"/>
          </a:p>
        </p:txBody>
      </p:sp>
      <p:sp>
        <p:nvSpPr>
          <p:cNvPr id="221" name="Google Shape;221;p30"/>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SzPts val="1100"/>
              <a:buNone/>
            </a:pPr>
            <a:r>
              <a:rPr lang="en-US" b="1" u="sng" dirty="0">
                <a:solidFill>
                  <a:srgbClr val="00B0F0"/>
                </a:solidFill>
              </a:rPr>
              <a:t>SJO (Social Justice Orientation) Activity cont.: </a:t>
            </a:r>
            <a:endParaRPr dirty="0"/>
          </a:p>
        </p:txBody>
      </p:sp>
    </p:spTree>
    <p:extLst>
      <p:ext uri="{BB962C8B-B14F-4D97-AF65-F5344CB8AC3E}">
        <p14:creationId xmlns:p14="http://schemas.microsoft.com/office/powerpoint/2010/main" val="198290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32"/>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b="1" u="sng"/>
              <a:t>Overview</a:t>
            </a:r>
            <a:endParaRPr/>
          </a:p>
        </p:txBody>
      </p:sp>
      <p:sp>
        <p:nvSpPr>
          <p:cNvPr id="236" name="Google Shape;236;p32"/>
          <p:cNvSpPr txBox="1">
            <a:spLocks noGrp="1"/>
          </p:cNvSpPr>
          <p:nvPr>
            <p:ph type="body" idx="1"/>
          </p:nvPr>
        </p:nvSpPr>
        <p:spPr>
          <a:xfrm>
            <a:off x="457200" y="1417637"/>
            <a:ext cx="8229600" cy="5195887"/>
          </a:xfrm>
          <a:prstGeom prst="rect">
            <a:avLst/>
          </a:prstGeom>
          <a:noFill/>
          <a:ln>
            <a:noFill/>
          </a:ln>
        </p:spPr>
        <p:txBody>
          <a:bodyPr spcFirstLastPara="1" wrap="square" lIns="91425" tIns="45700" rIns="91425" bIns="45700" anchor="t" anchorCtr="0">
            <a:noAutofit/>
          </a:bodyPr>
          <a:lstStyle/>
          <a:p>
            <a:pPr marL="342900" lvl="0" indent="-342900" algn="l" rtl="0">
              <a:spcBef>
                <a:spcPts val="0"/>
              </a:spcBef>
              <a:spcAft>
                <a:spcPts val="0"/>
              </a:spcAft>
              <a:buClr>
                <a:srgbClr val="A5A5A5"/>
              </a:buClr>
              <a:buSzPts val="3200"/>
              <a:buFont typeface="Arial"/>
              <a:buChar char="•"/>
            </a:pPr>
            <a:r>
              <a:rPr lang="en-US" dirty="0">
                <a:solidFill>
                  <a:srgbClr val="A5A5A5"/>
                </a:solidFill>
              </a:rPr>
              <a:t>Defining Community Psychology</a:t>
            </a:r>
            <a:endParaRPr dirty="0"/>
          </a:p>
          <a:p>
            <a:pPr marL="342900" lvl="0" indent="-342900" algn="l" rtl="0">
              <a:spcBef>
                <a:spcPts val="640"/>
              </a:spcBef>
              <a:spcAft>
                <a:spcPts val="0"/>
              </a:spcAft>
              <a:buClr>
                <a:srgbClr val="A5A5A5"/>
              </a:buClr>
              <a:buSzPts val="3200"/>
              <a:buFont typeface="Arial"/>
              <a:buChar char="•"/>
            </a:pPr>
            <a:r>
              <a:rPr lang="en-US" dirty="0">
                <a:solidFill>
                  <a:srgbClr val="A5A5A5"/>
                </a:solidFill>
              </a:rPr>
              <a:t>Role of Prevention</a:t>
            </a:r>
            <a:endParaRPr dirty="0">
              <a:solidFill>
                <a:srgbClr val="A5A5A5"/>
              </a:solidFill>
            </a:endParaRPr>
          </a:p>
          <a:p>
            <a:pPr marL="342900" lvl="0" indent="-342900" algn="l" rtl="0">
              <a:spcBef>
                <a:spcPts val="640"/>
              </a:spcBef>
              <a:spcAft>
                <a:spcPts val="0"/>
              </a:spcAft>
              <a:buClr>
                <a:srgbClr val="A5A5A5"/>
              </a:buClr>
              <a:buSzPts val="3200"/>
              <a:buChar char="•"/>
            </a:pPr>
            <a:r>
              <a:rPr lang="en-US" dirty="0">
                <a:solidFill>
                  <a:srgbClr val="A5A5A5"/>
                </a:solidFill>
              </a:rPr>
              <a:t>A Social Justice Orientation</a:t>
            </a:r>
            <a:endParaRPr dirty="0">
              <a:solidFill>
                <a:srgbClr val="A5A5A5"/>
              </a:solidFill>
            </a:endParaRPr>
          </a:p>
          <a:p>
            <a:pPr marL="342900" lvl="0" indent="-342900" algn="l" rtl="0">
              <a:spcBef>
                <a:spcPts val="640"/>
              </a:spcBef>
              <a:spcAft>
                <a:spcPts val="0"/>
              </a:spcAft>
              <a:buClr>
                <a:srgbClr val="000000"/>
              </a:buClr>
              <a:buSzPts val="3200"/>
              <a:buFont typeface="Arial"/>
              <a:buChar char="•"/>
            </a:pPr>
            <a:r>
              <a:rPr lang="en-US" b="1" dirty="0">
                <a:solidFill>
                  <a:srgbClr val="000000"/>
                </a:solidFill>
              </a:rPr>
              <a:t>The Ecological Model</a:t>
            </a:r>
            <a:endParaRPr b="1" dirty="0">
              <a:solidFill>
                <a:srgbClr val="000000"/>
              </a:solidFill>
            </a:endParaRPr>
          </a:p>
          <a:p>
            <a:pPr marL="742950" lvl="1" indent="-285750" algn="l" rtl="0">
              <a:spcBef>
                <a:spcPts val="640"/>
              </a:spcBef>
              <a:spcAft>
                <a:spcPts val="0"/>
              </a:spcAft>
              <a:buClr>
                <a:schemeClr val="dk1"/>
              </a:buClr>
              <a:buSzPts val="3200"/>
              <a:buFont typeface="Arial"/>
              <a:buChar char="•"/>
            </a:pPr>
            <a:r>
              <a:rPr lang="en-US" sz="3200" b="1" dirty="0"/>
              <a:t>The Ecological Theory</a:t>
            </a:r>
            <a:endParaRPr sz="3200" b="1" dirty="0"/>
          </a:p>
          <a:p>
            <a:pPr marL="742950" lvl="1" indent="-285750" algn="l" rtl="0">
              <a:spcBef>
                <a:spcPts val="640"/>
              </a:spcBef>
              <a:spcAft>
                <a:spcPts val="0"/>
              </a:spcAft>
              <a:buSzPts val="3200"/>
              <a:buChar char="•"/>
            </a:pPr>
            <a:r>
              <a:rPr lang="en-US" sz="3200" b="1" dirty="0"/>
              <a:t>Ecological Theory Principles </a:t>
            </a:r>
            <a:endParaRPr sz="3200" b="1" dirty="0"/>
          </a:p>
          <a:p>
            <a:pPr marL="342900" lvl="0" indent="-342900" algn="l" rtl="0">
              <a:spcBef>
                <a:spcPts val="640"/>
              </a:spcBef>
              <a:spcAft>
                <a:spcPts val="0"/>
              </a:spcAft>
              <a:buClr>
                <a:srgbClr val="A5A5A5"/>
              </a:buClr>
              <a:buSzPts val="3200"/>
              <a:buFont typeface="Arial"/>
              <a:buChar char="•"/>
            </a:pPr>
            <a:r>
              <a:rPr lang="en-US" dirty="0">
                <a:solidFill>
                  <a:srgbClr val="A5A5A5"/>
                </a:solidFill>
              </a:rPr>
              <a:t>The Science of Community Psychology</a:t>
            </a:r>
            <a:endParaRPr dirty="0"/>
          </a:p>
          <a:p>
            <a:pPr marL="0" lvl="0" indent="0" algn="l" rtl="0">
              <a:spcBef>
                <a:spcPts val="640"/>
              </a:spcBef>
              <a:spcAft>
                <a:spcPts val="0"/>
              </a:spcAft>
              <a:buClr>
                <a:schemeClr val="dk1"/>
              </a:buClr>
              <a:buSzPts val="3200"/>
              <a:buFont typeface="Arial"/>
              <a:buNone/>
            </a:pPr>
            <a:endParaRPr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34"/>
          <p:cNvSpPr txBox="1">
            <a:spLocks noGrp="1"/>
          </p:cNvSpPr>
          <p:nvPr>
            <p:ph type="body" idx="1"/>
          </p:nvPr>
        </p:nvSpPr>
        <p:spPr>
          <a:xfrm>
            <a:off x="457200" y="1323975"/>
            <a:ext cx="8229600" cy="5289600"/>
          </a:xfrm>
          <a:prstGeom prst="rect">
            <a:avLst/>
          </a:prstGeom>
          <a:noFill/>
          <a:ln>
            <a:noFill/>
          </a:ln>
        </p:spPr>
        <p:txBody>
          <a:bodyPr spcFirstLastPara="1" wrap="square" lIns="91425" tIns="45700" rIns="91425" bIns="45700" anchor="t" anchorCtr="0">
            <a:noAutofit/>
          </a:bodyPr>
          <a:lstStyle/>
          <a:p>
            <a:pPr marL="457200" lvl="0" indent="-431800" algn="l" rtl="0">
              <a:spcBef>
                <a:spcPts val="0"/>
              </a:spcBef>
              <a:spcAft>
                <a:spcPts val="0"/>
              </a:spcAft>
              <a:buSzPts val="3200"/>
              <a:buChar char="•"/>
            </a:pPr>
            <a:r>
              <a:rPr lang="en-US" b="1"/>
              <a:t>Ecological theory (Kelly, 1966)</a:t>
            </a:r>
            <a:endParaRPr b="1"/>
          </a:p>
          <a:p>
            <a:pPr marL="457200" lvl="0" indent="-431800" algn="l" rtl="0">
              <a:spcBef>
                <a:spcPts val="0"/>
              </a:spcBef>
              <a:spcAft>
                <a:spcPts val="0"/>
              </a:spcAft>
              <a:buSzPts val="3200"/>
              <a:buChar char="•"/>
            </a:pPr>
            <a:r>
              <a:rPr lang="en-US"/>
              <a:t>Levels of analysis</a:t>
            </a:r>
            <a:endParaRPr/>
          </a:p>
          <a:p>
            <a:pPr marL="914400" lvl="1" indent="-431800" algn="l" rtl="0">
              <a:spcBef>
                <a:spcPts val="0"/>
              </a:spcBef>
              <a:spcAft>
                <a:spcPts val="0"/>
              </a:spcAft>
              <a:buSzPts val="3200"/>
              <a:buChar char="○"/>
            </a:pPr>
            <a:r>
              <a:rPr lang="en-US" sz="3200"/>
              <a:t>Individual/personal level </a:t>
            </a:r>
            <a:endParaRPr sz="3200"/>
          </a:p>
          <a:p>
            <a:pPr marL="914400" lvl="1" indent="-431800" algn="l" rtl="0">
              <a:spcBef>
                <a:spcPts val="0"/>
              </a:spcBef>
              <a:spcAft>
                <a:spcPts val="0"/>
              </a:spcAft>
              <a:buSzPts val="3200"/>
              <a:buChar char="○"/>
            </a:pPr>
            <a:r>
              <a:rPr lang="en-US" sz="3200"/>
              <a:t>Social level</a:t>
            </a:r>
            <a:endParaRPr sz="3200"/>
          </a:p>
          <a:p>
            <a:pPr marL="914400" lvl="1" indent="-431800" algn="l" rtl="0">
              <a:spcBef>
                <a:spcPts val="0"/>
              </a:spcBef>
              <a:spcAft>
                <a:spcPts val="0"/>
              </a:spcAft>
              <a:buSzPts val="3200"/>
              <a:buChar char="○"/>
            </a:pPr>
            <a:r>
              <a:rPr lang="en-US" sz="3200"/>
              <a:t>Community level</a:t>
            </a:r>
            <a:endParaRPr sz="3200"/>
          </a:p>
          <a:p>
            <a:pPr marL="914400" lvl="1" indent="-431800" algn="l" rtl="0">
              <a:lnSpc>
                <a:spcPct val="90000"/>
              </a:lnSpc>
              <a:spcBef>
                <a:spcPts val="0"/>
              </a:spcBef>
              <a:spcAft>
                <a:spcPts val="0"/>
              </a:spcAft>
              <a:buSzPts val="3200"/>
              <a:buChar char="○"/>
            </a:pPr>
            <a:r>
              <a:rPr lang="en-US" sz="3200"/>
              <a:t>Societal level</a:t>
            </a:r>
            <a:endParaRPr sz="3200"/>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251" name="Google Shape;251;p34"/>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SzPts val="1100"/>
              <a:buNone/>
            </a:pPr>
            <a:r>
              <a:rPr lang="en-US" b="1" u="sng"/>
              <a:t>The Ecological Theory</a:t>
            </a:r>
            <a:endParaRPr/>
          </a:p>
        </p:txBody>
      </p:sp>
      <p:pic>
        <p:nvPicPr>
          <p:cNvPr id="252" name="Google Shape;252;p34" descr="https://lh4.googleusercontent.com/dBaOyyvIBCTZPmlVQzZinV_FvzR5KPlbyO51sepgDu14bYxzUssXE7wFuvQ0-3vuONemihskFnyyaIngZXDzHd_duBpX2WFwGD7sI6mXpdGixu1eAoX1PcuSuYrWVhBNfdB0FyWJgj0Z2SPlKnGe_g"/>
          <p:cNvPicPr preferRelativeResize="0"/>
          <p:nvPr/>
        </p:nvPicPr>
        <p:blipFill rotWithShape="1">
          <a:blip r:embed="rId3">
            <a:alphaModFix/>
          </a:blip>
          <a:srcRect/>
          <a:stretch/>
        </p:blipFill>
        <p:spPr>
          <a:xfrm>
            <a:off x="2207762" y="4313447"/>
            <a:ext cx="4728475" cy="230012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5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5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50">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50">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50">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50">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4"/>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b="1" u="sng"/>
              <a:t>Learning Objectives</a:t>
            </a:r>
            <a:endParaRPr/>
          </a:p>
        </p:txBody>
      </p:sp>
      <p:sp>
        <p:nvSpPr>
          <p:cNvPr id="101" name="Google Shape;101;p14"/>
          <p:cNvSpPr txBox="1">
            <a:spLocks noGrp="1"/>
          </p:cNvSpPr>
          <p:nvPr>
            <p:ph type="body" idx="1"/>
          </p:nvPr>
        </p:nvSpPr>
        <p:spPr>
          <a:xfrm>
            <a:off x="457200" y="1600200"/>
            <a:ext cx="8357616" cy="4525963"/>
          </a:xfrm>
          <a:prstGeom prst="rect">
            <a:avLst/>
          </a:prstGeom>
          <a:noFill/>
          <a:ln>
            <a:noFill/>
          </a:ln>
        </p:spPr>
        <p:txBody>
          <a:bodyPr spcFirstLastPara="1" wrap="square" lIns="91425" tIns="45700" rIns="91425" bIns="45700" anchor="t" anchorCtr="0">
            <a:noAutofit/>
          </a:bodyPr>
          <a:lstStyle/>
          <a:p>
            <a:pPr marL="514350" lvl="0" indent="-514350" algn="l" rtl="0">
              <a:spcBef>
                <a:spcPts val="1000"/>
              </a:spcBef>
              <a:spcAft>
                <a:spcPts val="0"/>
              </a:spcAft>
              <a:buClr>
                <a:schemeClr val="dk1"/>
              </a:buClr>
              <a:buSzPts val="3200"/>
              <a:buFont typeface="Calibri"/>
              <a:buAutoNum type="arabicPeriod"/>
            </a:pPr>
            <a:r>
              <a:rPr lang="en-US"/>
              <a:t>Understand the differences between prevention and treatment. </a:t>
            </a:r>
            <a:endParaRPr/>
          </a:p>
          <a:p>
            <a:pPr marL="514350" lvl="0" indent="-514350" algn="l" rtl="0">
              <a:spcBef>
                <a:spcPts val="1000"/>
              </a:spcBef>
              <a:spcAft>
                <a:spcPts val="0"/>
              </a:spcAft>
              <a:buClr>
                <a:schemeClr val="dk1"/>
              </a:buClr>
              <a:buSzPts val="3200"/>
              <a:buFont typeface="Calibri"/>
              <a:buAutoNum type="arabicPeriod"/>
            </a:pPr>
            <a:r>
              <a:rPr lang="en-US"/>
              <a:t>Differentiate interventions that bring about short-term versus long-term change.</a:t>
            </a:r>
            <a:endParaRPr/>
          </a:p>
          <a:p>
            <a:pPr marL="514350" lvl="0" indent="-514350" algn="l" rtl="0">
              <a:spcBef>
                <a:spcPts val="1000"/>
              </a:spcBef>
              <a:spcAft>
                <a:spcPts val="0"/>
              </a:spcAft>
              <a:buClr>
                <a:schemeClr val="dk1"/>
              </a:buClr>
              <a:buSzPts val="3200"/>
              <a:buFont typeface="Calibri"/>
              <a:buAutoNum type="arabicPeriod"/>
            </a:pPr>
            <a:r>
              <a:rPr lang="en-US"/>
              <a:t>Appreciate the many layers of community interventions.</a:t>
            </a:r>
            <a:endParaRPr/>
          </a:p>
          <a:p>
            <a:pPr marL="514350" lvl="0" indent="-514350" algn="l" rtl="0">
              <a:spcBef>
                <a:spcPts val="1000"/>
              </a:spcBef>
              <a:spcAft>
                <a:spcPts val="0"/>
              </a:spcAft>
              <a:buSzPts val="3200"/>
              <a:buFont typeface="Calibri"/>
              <a:buAutoNum type="arabicPeriod"/>
            </a:pPr>
            <a:r>
              <a:rPr lang="en-US"/>
              <a:t>Identify critical elements of the Community Psychology approach. </a:t>
            </a:r>
            <a:endParaRPr/>
          </a:p>
          <a:p>
            <a:pPr marL="0" lvl="0" indent="0" algn="l" rtl="0">
              <a:spcBef>
                <a:spcPts val="640"/>
              </a:spcBef>
              <a:spcAft>
                <a:spcPts val="0"/>
              </a:spcAft>
              <a:buClr>
                <a:schemeClr val="dk1"/>
              </a:buClr>
              <a:buSzPts val="3200"/>
              <a:buFont typeface="Arial"/>
              <a:buNone/>
            </a:pP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p35"/>
          <p:cNvSpPr txBox="1">
            <a:spLocks noGrp="1"/>
          </p:cNvSpPr>
          <p:nvPr>
            <p:ph type="body" idx="1"/>
          </p:nvPr>
        </p:nvSpPr>
        <p:spPr>
          <a:xfrm>
            <a:off x="457200" y="1323975"/>
            <a:ext cx="8229600" cy="5289600"/>
          </a:xfrm>
          <a:prstGeom prst="rect">
            <a:avLst/>
          </a:prstGeom>
          <a:noFill/>
          <a:ln>
            <a:noFill/>
          </a:ln>
        </p:spPr>
        <p:txBody>
          <a:bodyPr spcFirstLastPara="1" wrap="square" lIns="91425" tIns="45700" rIns="91425" bIns="45700" anchor="t" anchorCtr="0">
            <a:noAutofit/>
          </a:bodyPr>
          <a:lstStyle/>
          <a:p>
            <a:pPr marL="457200" lvl="0" indent="-431800" algn="l" rtl="0">
              <a:spcBef>
                <a:spcPts val="0"/>
              </a:spcBef>
              <a:spcAft>
                <a:spcPts val="0"/>
              </a:spcAft>
              <a:buSzPts val="3200"/>
              <a:buChar char="•"/>
            </a:pPr>
            <a:r>
              <a:rPr lang="en-US" b="1"/>
              <a:t>Ecological theory principles </a:t>
            </a:r>
            <a:r>
              <a:rPr lang="en-US"/>
              <a:t>(Kelly, 2006)</a:t>
            </a:r>
            <a:endParaRPr/>
          </a:p>
          <a:p>
            <a:pPr marL="914400" lvl="1" indent="-431800" algn="l" rtl="0">
              <a:spcBef>
                <a:spcPts val="0"/>
              </a:spcBef>
              <a:spcAft>
                <a:spcPts val="0"/>
              </a:spcAft>
              <a:buSzPts val="3200"/>
              <a:buChar char="○"/>
            </a:pPr>
            <a:r>
              <a:rPr lang="en-US" sz="3200"/>
              <a:t>Interdependence: Interconnected</a:t>
            </a:r>
            <a:endParaRPr sz="3200"/>
          </a:p>
          <a:p>
            <a:pPr marL="914400" lvl="1" indent="-431800" algn="l" rtl="0">
              <a:spcBef>
                <a:spcPts val="440"/>
              </a:spcBef>
              <a:spcAft>
                <a:spcPts val="0"/>
              </a:spcAft>
              <a:buSzPts val="3200"/>
              <a:buFont typeface="Calibri"/>
              <a:buChar char="○"/>
            </a:pPr>
            <a:r>
              <a:rPr lang="en-US" sz="3200"/>
              <a:t>Adaptation: Shaped and changed</a:t>
            </a:r>
            <a:endParaRPr sz="3200"/>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259" name="Google Shape;259;p35"/>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SzPts val="1100"/>
              <a:buNone/>
            </a:pPr>
            <a:r>
              <a:rPr lang="en-US" b="1" u="sng"/>
              <a:t>Ecological Theory Principles </a:t>
            </a:r>
            <a:endParaRPr/>
          </a:p>
        </p:txBody>
      </p:sp>
      <p:pic>
        <p:nvPicPr>
          <p:cNvPr id="260" name="Google Shape;260;p35"/>
          <p:cNvPicPr preferRelativeResize="0"/>
          <p:nvPr/>
        </p:nvPicPr>
        <p:blipFill>
          <a:blip r:embed="rId3">
            <a:alphaModFix/>
          </a:blip>
          <a:stretch>
            <a:fillRect/>
          </a:stretch>
        </p:blipFill>
        <p:spPr>
          <a:xfrm>
            <a:off x="1310175" y="2959325"/>
            <a:ext cx="6523651" cy="36542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5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5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5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7" name="Google Shape;267;p36"/>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SzPts val="1100"/>
              <a:buNone/>
            </a:pPr>
            <a:r>
              <a:rPr lang="en-US" b="1" u="sng">
                <a:solidFill>
                  <a:srgbClr val="00B0F0"/>
                </a:solidFill>
              </a:rPr>
              <a:t>Advocacy Self-Assessment Tool </a:t>
            </a:r>
            <a:endParaRPr/>
          </a:p>
        </p:txBody>
      </p:sp>
      <p:sp>
        <p:nvSpPr>
          <p:cNvPr id="266" name="Google Shape;266;p36"/>
          <p:cNvSpPr txBox="1">
            <a:spLocks noGrp="1"/>
          </p:cNvSpPr>
          <p:nvPr>
            <p:ph type="body" idx="1"/>
          </p:nvPr>
        </p:nvSpPr>
        <p:spPr>
          <a:xfrm>
            <a:off x="457200" y="1600201"/>
            <a:ext cx="4038600" cy="2905298"/>
          </a:xfrm>
          <a:prstGeom prst="rect">
            <a:avLst/>
          </a:prstGeom>
          <a:noFill/>
          <a:ln>
            <a:noFill/>
          </a:ln>
        </p:spPr>
        <p:txBody>
          <a:bodyPr spcFirstLastPara="1" wrap="square" lIns="91425" tIns="45700" rIns="91425" bIns="45700" anchor="t" anchorCtr="0">
            <a:noAutofit/>
          </a:bodyPr>
          <a:lstStyle/>
          <a:p>
            <a:pPr indent="-457200">
              <a:spcBef>
                <a:spcPts val="0"/>
              </a:spcBef>
              <a:buFont typeface="Arial" panose="020B0604020202020204" pitchFamily="34" charset="0"/>
              <a:buChar char="•"/>
            </a:pPr>
            <a:r>
              <a:rPr lang="en-US" sz="2400" b="1" dirty="0"/>
              <a:t>Create your own ecological model.</a:t>
            </a:r>
          </a:p>
          <a:p>
            <a:pPr indent="-457200">
              <a:spcBef>
                <a:spcPts val="0"/>
              </a:spcBef>
              <a:buFont typeface="Arial" panose="020B0604020202020204" pitchFamily="34" charset="0"/>
              <a:buChar char="•"/>
            </a:pPr>
            <a:r>
              <a:rPr lang="en-US" sz="2400" b="1" dirty="0"/>
              <a:t>Fill in the personality traits, social factors, community factors, and societal factors that influence you! </a:t>
            </a:r>
          </a:p>
          <a:p>
            <a:pPr marL="0" indent="0">
              <a:spcBef>
                <a:spcPts val="0"/>
              </a:spcBef>
              <a:buNone/>
            </a:pPr>
            <a:endParaRPr lang="en-US" b="1" dirty="0"/>
          </a:p>
        </p:txBody>
      </p:sp>
      <p:pic>
        <p:nvPicPr>
          <p:cNvPr id="5" name="image1.png">
            <a:extLst>
              <a:ext uri="{FF2B5EF4-FFF2-40B4-BE49-F238E27FC236}">
                <a16:creationId xmlns:a16="http://schemas.microsoft.com/office/drawing/2014/main" id="{00DE0522-0353-498A-8B2C-8B2F908B5642}"/>
              </a:ext>
            </a:extLst>
          </p:cNvPr>
          <p:cNvPicPr/>
          <p:nvPr/>
        </p:nvPicPr>
        <p:blipFill>
          <a:blip r:embed="rId3"/>
          <a:srcRect/>
          <a:stretch>
            <a:fillRect/>
          </a:stretch>
        </p:blipFill>
        <p:spPr>
          <a:xfrm>
            <a:off x="4039986" y="1519150"/>
            <a:ext cx="4771505" cy="4150129"/>
          </a:xfrm>
          <a:prstGeom prst="rect">
            <a:avLst/>
          </a:prstGeom>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p37"/>
          <p:cNvSpPr txBox="1">
            <a:spLocks noGrp="1"/>
          </p:cNvSpPr>
          <p:nvPr>
            <p:ph type="body" idx="1"/>
          </p:nvPr>
        </p:nvSpPr>
        <p:spPr>
          <a:xfrm>
            <a:off x="681644" y="2057388"/>
            <a:ext cx="8005156" cy="11430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sz="3000" dirty="0"/>
              <a:t>1 = Strongly Disagree, 2 = Disagree, 3 = Neither Agree/Disagree, 4 = Agree, 5 = Strongly Agree</a:t>
            </a:r>
            <a:endParaRPr sz="3000" dirty="0"/>
          </a:p>
          <a:p>
            <a:pPr marL="0" lvl="0" indent="0" algn="l" rtl="0">
              <a:spcBef>
                <a:spcPts val="0"/>
              </a:spcBef>
              <a:spcAft>
                <a:spcPts val="0"/>
              </a:spcAft>
              <a:buNone/>
            </a:pPr>
            <a:endParaRPr dirty="0"/>
          </a:p>
          <a:p>
            <a:pPr marL="0" lvl="0" indent="0" algn="l" rtl="0">
              <a:spcBef>
                <a:spcPts val="0"/>
              </a:spcBef>
              <a:spcAft>
                <a:spcPts val="0"/>
              </a:spcAft>
              <a:buNone/>
            </a:pPr>
            <a:endParaRPr dirty="0"/>
          </a:p>
        </p:txBody>
      </p:sp>
      <p:sp>
        <p:nvSpPr>
          <p:cNvPr id="274" name="Google Shape;274;p37"/>
          <p:cNvSpPr txBox="1">
            <a:spLocks noGrp="1"/>
          </p:cNvSpPr>
          <p:nvPr>
            <p:ph type="title"/>
          </p:nvPr>
        </p:nvSpPr>
        <p:spPr>
          <a:xfrm>
            <a:off x="457200" y="216119"/>
            <a:ext cx="82296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SzPts val="1100"/>
              <a:buNone/>
            </a:pPr>
            <a:r>
              <a:rPr lang="en-US" b="1" u="sng" dirty="0">
                <a:solidFill>
                  <a:srgbClr val="00B0F0"/>
                </a:solidFill>
              </a:rPr>
              <a:t>Advocacy Self-Assessment Tool cont. </a:t>
            </a: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38"/>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SzPts val="1100"/>
              <a:buNone/>
            </a:pPr>
            <a:r>
              <a:rPr lang="en-US" b="1" u="sng">
                <a:solidFill>
                  <a:srgbClr val="00B0F0"/>
                </a:solidFill>
              </a:rPr>
              <a:t>Advocacy Self-Assessment Tool </a:t>
            </a:r>
            <a:endParaRPr b="1" u="sng">
              <a:solidFill>
                <a:srgbClr val="00B0F0"/>
              </a:solidFill>
            </a:endParaRPr>
          </a:p>
        </p:txBody>
      </p:sp>
      <p:sp>
        <p:nvSpPr>
          <p:cNvPr id="281" name="Google Shape;281;p38"/>
          <p:cNvSpPr txBox="1"/>
          <p:nvPr/>
        </p:nvSpPr>
        <p:spPr>
          <a:xfrm>
            <a:off x="515250" y="1269400"/>
            <a:ext cx="8113500" cy="5083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100"/>
              <a:buFont typeface="Arial"/>
              <a:buNone/>
            </a:pPr>
            <a:r>
              <a:rPr lang="en-US" sz="1800" b="1">
                <a:solidFill>
                  <a:schemeClr val="dk1"/>
                </a:solidFill>
                <a:latin typeface="Calibri"/>
                <a:ea typeface="Calibri"/>
                <a:cs typeface="Calibri"/>
                <a:sym typeface="Calibri"/>
              </a:rPr>
              <a:t>COMMITMENT</a:t>
            </a:r>
            <a:endParaRPr sz="1800" b="1">
              <a:solidFill>
                <a:schemeClr val="dk1"/>
              </a:solidFill>
              <a:latin typeface="Calibri"/>
              <a:ea typeface="Calibri"/>
              <a:cs typeface="Calibri"/>
              <a:sym typeface="Calibri"/>
            </a:endParaRPr>
          </a:p>
          <a:p>
            <a:pPr marL="114300" lvl="0" indent="0" algn="l" rtl="0">
              <a:lnSpc>
                <a:spcPct val="115000"/>
              </a:lnSpc>
              <a:spcBef>
                <a:spcPts val="1200"/>
              </a:spcBef>
              <a:spcAft>
                <a:spcPts val="0"/>
              </a:spcAft>
              <a:buClr>
                <a:schemeClr val="dk1"/>
              </a:buClr>
              <a:buSzPts val="1100"/>
              <a:buFont typeface="Arial"/>
              <a:buNone/>
            </a:pPr>
            <a:r>
              <a:rPr lang="en-US" sz="1800">
                <a:solidFill>
                  <a:schemeClr val="dk1"/>
                </a:solidFill>
                <a:latin typeface="Calibri"/>
                <a:ea typeface="Calibri"/>
                <a:cs typeface="Calibri"/>
                <a:sym typeface="Calibri"/>
              </a:rPr>
              <a:t>1.      Are you strongly committed to working on this issue?</a:t>
            </a:r>
            <a:endParaRPr sz="1800">
              <a:solidFill>
                <a:schemeClr val="dk1"/>
              </a:solidFill>
              <a:latin typeface="Calibri"/>
              <a:ea typeface="Calibri"/>
              <a:cs typeface="Calibri"/>
              <a:sym typeface="Calibri"/>
            </a:endParaRPr>
          </a:p>
          <a:p>
            <a:pPr marL="114300" lvl="0" indent="0" algn="l" rtl="0">
              <a:lnSpc>
                <a:spcPct val="115000"/>
              </a:lnSpc>
              <a:spcBef>
                <a:spcPts val="1200"/>
              </a:spcBef>
              <a:spcAft>
                <a:spcPts val="0"/>
              </a:spcAft>
              <a:buClr>
                <a:schemeClr val="dk1"/>
              </a:buClr>
              <a:buSzPts val="1100"/>
              <a:buFont typeface="Arial"/>
              <a:buNone/>
            </a:pPr>
            <a:r>
              <a:rPr lang="en-US" sz="1800">
                <a:solidFill>
                  <a:schemeClr val="dk1"/>
                </a:solidFill>
                <a:latin typeface="Calibri"/>
                <a:ea typeface="Calibri"/>
                <a:cs typeface="Calibri"/>
                <a:sym typeface="Calibri"/>
              </a:rPr>
              <a:t>2.      Are you willing to put in a great effort to achieve this goal?</a:t>
            </a:r>
            <a:endParaRPr sz="1800">
              <a:solidFill>
                <a:schemeClr val="dk1"/>
              </a:solidFill>
              <a:latin typeface="Calibri"/>
              <a:ea typeface="Calibri"/>
              <a:cs typeface="Calibri"/>
              <a:sym typeface="Calibri"/>
            </a:endParaRPr>
          </a:p>
          <a:p>
            <a:pPr marL="114300" lvl="0" indent="0" algn="l" rtl="0">
              <a:lnSpc>
                <a:spcPct val="115000"/>
              </a:lnSpc>
              <a:spcBef>
                <a:spcPts val="1200"/>
              </a:spcBef>
              <a:spcAft>
                <a:spcPts val="0"/>
              </a:spcAft>
              <a:buClr>
                <a:schemeClr val="dk1"/>
              </a:buClr>
              <a:buSzPts val="1100"/>
              <a:buFont typeface="Arial"/>
              <a:buNone/>
            </a:pPr>
            <a:r>
              <a:rPr lang="en-US" sz="1800">
                <a:solidFill>
                  <a:schemeClr val="dk1"/>
                </a:solidFill>
                <a:latin typeface="Calibri"/>
                <a:ea typeface="Calibri"/>
                <a:cs typeface="Calibri"/>
                <a:sym typeface="Calibri"/>
              </a:rPr>
              <a:t>3.      Would you be willing to spend many years working on this issue?</a:t>
            </a:r>
            <a:endParaRPr sz="1800">
              <a:solidFill>
                <a:schemeClr val="dk1"/>
              </a:solidFill>
              <a:latin typeface="Calibri"/>
              <a:ea typeface="Calibri"/>
              <a:cs typeface="Calibri"/>
              <a:sym typeface="Calibri"/>
            </a:endParaRPr>
          </a:p>
          <a:p>
            <a:pPr marL="114300" lvl="0" indent="0" algn="l" rtl="0">
              <a:lnSpc>
                <a:spcPct val="115000"/>
              </a:lnSpc>
              <a:spcBef>
                <a:spcPts val="1200"/>
              </a:spcBef>
              <a:spcAft>
                <a:spcPts val="0"/>
              </a:spcAft>
              <a:buClr>
                <a:schemeClr val="dk1"/>
              </a:buClr>
              <a:buSzPts val="1100"/>
              <a:buFont typeface="Arial"/>
              <a:buNone/>
            </a:pPr>
            <a:r>
              <a:rPr lang="en-US" sz="1800">
                <a:solidFill>
                  <a:schemeClr val="dk1"/>
                </a:solidFill>
                <a:latin typeface="Calibri"/>
                <a:ea typeface="Calibri"/>
                <a:cs typeface="Calibri"/>
                <a:sym typeface="Calibri"/>
              </a:rPr>
              <a:t>4.       Do you have a sense of obligation to continue working on this issue above all others?</a:t>
            </a:r>
            <a:endParaRPr sz="1800">
              <a:solidFill>
                <a:schemeClr val="dk1"/>
              </a:solidFill>
              <a:latin typeface="Calibri"/>
              <a:ea typeface="Calibri"/>
              <a:cs typeface="Calibri"/>
              <a:sym typeface="Calibri"/>
            </a:endParaRPr>
          </a:p>
          <a:p>
            <a:pPr marL="0" lvl="0" indent="0" algn="l" rtl="0">
              <a:lnSpc>
                <a:spcPct val="115000"/>
              </a:lnSpc>
              <a:spcBef>
                <a:spcPts val="1200"/>
              </a:spcBef>
              <a:spcAft>
                <a:spcPts val="0"/>
              </a:spcAft>
              <a:buClr>
                <a:schemeClr val="dk1"/>
              </a:buClr>
              <a:buSzPts val="1100"/>
              <a:buFont typeface="Arial"/>
              <a:buNone/>
            </a:pPr>
            <a:r>
              <a:rPr lang="en-US" sz="1800" b="1">
                <a:solidFill>
                  <a:schemeClr val="dk1"/>
                </a:solidFill>
                <a:latin typeface="Calibri"/>
                <a:ea typeface="Calibri"/>
                <a:cs typeface="Calibri"/>
                <a:sym typeface="Calibri"/>
              </a:rPr>
              <a:t> CENTRALITY</a:t>
            </a:r>
            <a:endParaRPr sz="1800" b="1">
              <a:solidFill>
                <a:schemeClr val="dk1"/>
              </a:solidFill>
              <a:latin typeface="Calibri"/>
              <a:ea typeface="Calibri"/>
              <a:cs typeface="Calibri"/>
              <a:sym typeface="Calibri"/>
            </a:endParaRPr>
          </a:p>
          <a:p>
            <a:pPr marL="114300" lvl="0" indent="0" algn="l" rtl="0">
              <a:lnSpc>
                <a:spcPct val="115000"/>
              </a:lnSpc>
              <a:spcBef>
                <a:spcPts val="1200"/>
              </a:spcBef>
              <a:spcAft>
                <a:spcPts val="0"/>
              </a:spcAft>
              <a:buClr>
                <a:schemeClr val="dk1"/>
              </a:buClr>
              <a:buSzPts val="1100"/>
              <a:buFont typeface="Arial"/>
              <a:buNone/>
            </a:pPr>
            <a:r>
              <a:rPr lang="en-US" sz="1800">
                <a:solidFill>
                  <a:schemeClr val="dk1"/>
                </a:solidFill>
                <a:latin typeface="Calibri"/>
                <a:ea typeface="Calibri"/>
                <a:cs typeface="Calibri"/>
                <a:sym typeface="Calibri"/>
              </a:rPr>
              <a:t>1.      Is what you have listed more important than any other issue you could work on?</a:t>
            </a:r>
            <a:endParaRPr sz="1800">
              <a:solidFill>
                <a:schemeClr val="dk1"/>
              </a:solidFill>
              <a:latin typeface="Calibri"/>
              <a:ea typeface="Calibri"/>
              <a:cs typeface="Calibri"/>
              <a:sym typeface="Calibri"/>
            </a:endParaRPr>
          </a:p>
          <a:p>
            <a:pPr marL="114300" lvl="0" indent="0" algn="l" rtl="0">
              <a:lnSpc>
                <a:spcPct val="115000"/>
              </a:lnSpc>
              <a:spcBef>
                <a:spcPts val="1200"/>
              </a:spcBef>
              <a:spcAft>
                <a:spcPts val="0"/>
              </a:spcAft>
              <a:buClr>
                <a:schemeClr val="dk1"/>
              </a:buClr>
              <a:buSzPts val="1100"/>
              <a:buFont typeface="Arial"/>
              <a:buNone/>
            </a:pPr>
            <a:r>
              <a:rPr lang="en-US" sz="1800">
                <a:solidFill>
                  <a:schemeClr val="dk1"/>
                </a:solidFill>
                <a:latin typeface="Calibri"/>
                <a:ea typeface="Calibri"/>
                <a:cs typeface="Calibri"/>
                <a:sym typeface="Calibri"/>
              </a:rPr>
              <a:t>2.       Is this a matter of great personal meaning to you?</a:t>
            </a:r>
            <a:endParaRPr sz="1800">
              <a:solidFill>
                <a:schemeClr val="dk1"/>
              </a:solidFill>
              <a:latin typeface="Calibri"/>
              <a:ea typeface="Calibri"/>
              <a:cs typeface="Calibri"/>
              <a:sym typeface="Calibri"/>
            </a:endParaRPr>
          </a:p>
          <a:p>
            <a:pPr marL="114300" lvl="0" indent="0" algn="l" rtl="0">
              <a:lnSpc>
                <a:spcPct val="115000"/>
              </a:lnSpc>
              <a:spcBef>
                <a:spcPts val="1200"/>
              </a:spcBef>
              <a:spcAft>
                <a:spcPts val="0"/>
              </a:spcAft>
              <a:buClr>
                <a:schemeClr val="dk1"/>
              </a:buClr>
              <a:buSzPts val="1100"/>
              <a:buFont typeface="Arial"/>
              <a:buNone/>
            </a:pPr>
            <a:r>
              <a:rPr lang="en-US" sz="1800">
                <a:solidFill>
                  <a:schemeClr val="dk1"/>
                </a:solidFill>
                <a:latin typeface="Calibri"/>
                <a:ea typeface="Calibri"/>
                <a:cs typeface="Calibri"/>
                <a:sym typeface="Calibri"/>
              </a:rPr>
              <a:t>3.      Do you have a passion and a burning desire to see this issue dealt with?</a:t>
            </a:r>
            <a:endParaRPr sz="1800">
              <a:solidFill>
                <a:schemeClr val="dk1"/>
              </a:solidFill>
              <a:latin typeface="Calibri"/>
              <a:ea typeface="Calibri"/>
              <a:cs typeface="Calibri"/>
              <a:sym typeface="Calibri"/>
            </a:endParaRPr>
          </a:p>
          <a:p>
            <a:pPr marL="114300" lvl="0" indent="0" algn="l" rtl="0">
              <a:lnSpc>
                <a:spcPct val="115000"/>
              </a:lnSpc>
              <a:spcBef>
                <a:spcPts val="1200"/>
              </a:spcBef>
              <a:spcAft>
                <a:spcPts val="0"/>
              </a:spcAft>
              <a:buClr>
                <a:schemeClr val="dk1"/>
              </a:buClr>
              <a:buSzPts val="1100"/>
              <a:buFont typeface="Arial"/>
              <a:buNone/>
            </a:pPr>
            <a:r>
              <a:rPr lang="en-US" sz="1800">
                <a:solidFill>
                  <a:schemeClr val="dk1"/>
                </a:solidFill>
                <a:latin typeface="Calibri"/>
                <a:ea typeface="Calibri"/>
                <a:cs typeface="Calibri"/>
                <a:sym typeface="Calibri"/>
              </a:rPr>
              <a:t>4.      Is this an issue that you devote a lot of time thinking about?</a:t>
            </a:r>
            <a:endParaRPr sz="1800">
              <a:solidFill>
                <a:schemeClr val="dk1"/>
              </a:solidFill>
              <a:latin typeface="Calibri"/>
              <a:ea typeface="Calibri"/>
              <a:cs typeface="Calibri"/>
              <a:sym typeface="Calibri"/>
            </a:endParaRPr>
          </a:p>
          <a:p>
            <a:pPr marL="0" lvl="0" indent="0" algn="l" rtl="0">
              <a:spcBef>
                <a:spcPts val="1200"/>
              </a:spcBef>
              <a:spcAft>
                <a:spcPts val="0"/>
              </a:spcAft>
              <a:buNone/>
            </a:pPr>
            <a:endParaRPr sz="1800">
              <a:latin typeface="Calibri"/>
              <a:ea typeface="Calibri"/>
              <a:cs typeface="Calibri"/>
              <a:sym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p39"/>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SzPts val="1100"/>
              <a:buNone/>
            </a:pPr>
            <a:r>
              <a:rPr lang="en-US" b="1" u="sng">
                <a:solidFill>
                  <a:srgbClr val="00B0F0"/>
                </a:solidFill>
              </a:rPr>
              <a:t>Advocacy Self-Assessment Tool </a:t>
            </a:r>
            <a:endParaRPr b="1" u="sng">
              <a:solidFill>
                <a:srgbClr val="00B0F0"/>
              </a:solidFill>
            </a:endParaRPr>
          </a:p>
        </p:txBody>
      </p:sp>
      <p:sp>
        <p:nvSpPr>
          <p:cNvPr id="288" name="Google Shape;288;p39"/>
          <p:cNvSpPr txBox="1"/>
          <p:nvPr/>
        </p:nvSpPr>
        <p:spPr>
          <a:xfrm>
            <a:off x="477250" y="1431775"/>
            <a:ext cx="8113500" cy="5083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100"/>
              <a:buFont typeface="Arial"/>
              <a:buNone/>
            </a:pPr>
            <a:r>
              <a:rPr lang="en-US" sz="1800" b="1">
                <a:solidFill>
                  <a:schemeClr val="dk1"/>
                </a:solidFill>
                <a:latin typeface="Calibri"/>
                <a:ea typeface="Calibri"/>
                <a:cs typeface="Calibri"/>
                <a:sym typeface="Calibri"/>
              </a:rPr>
              <a:t>RESOURCES</a:t>
            </a:r>
            <a:endParaRPr sz="1800" b="1">
              <a:solidFill>
                <a:schemeClr val="dk1"/>
              </a:solidFill>
              <a:latin typeface="Calibri"/>
              <a:ea typeface="Calibri"/>
              <a:cs typeface="Calibri"/>
              <a:sym typeface="Calibri"/>
            </a:endParaRPr>
          </a:p>
          <a:p>
            <a:pPr marL="114300" lvl="0" indent="0" algn="l" rtl="0">
              <a:lnSpc>
                <a:spcPct val="115000"/>
              </a:lnSpc>
              <a:spcBef>
                <a:spcPts val="1200"/>
              </a:spcBef>
              <a:spcAft>
                <a:spcPts val="0"/>
              </a:spcAft>
              <a:buClr>
                <a:schemeClr val="dk1"/>
              </a:buClr>
              <a:buSzPts val="1100"/>
              <a:buFont typeface="Arial"/>
              <a:buNone/>
            </a:pPr>
            <a:r>
              <a:rPr lang="en-US" sz="1800">
                <a:solidFill>
                  <a:schemeClr val="dk1"/>
                </a:solidFill>
                <a:latin typeface="Calibri"/>
                <a:ea typeface="Calibri"/>
                <a:cs typeface="Calibri"/>
                <a:sym typeface="Calibri"/>
              </a:rPr>
              <a:t>1.      Are you a member of or work with any activist groups or community organizations that are dealing with the topic you have selected?</a:t>
            </a:r>
            <a:endParaRPr sz="1800">
              <a:solidFill>
                <a:schemeClr val="dk1"/>
              </a:solidFill>
              <a:latin typeface="Calibri"/>
              <a:ea typeface="Calibri"/>
              <a:cs typeface="Calibri"/>
              <a:sym typeface="Calibri"/>
            </a:endParaRPr>
          </a:p>
          <a:p>
            <a:pPr marL="114300" lvl="0" indent="0" algn="l" rtl="0">
              <a:lnSpc>
                <a:spcPct val="115000"/>
              </a:lnSpc>
              <a:spcBef>
                <a:spcPts val="1200"/>
              </a:spcBef>
              <a:spcAft>
                <a:spcPts val="0"/>
              </a:spcAft>
              <a:buClr>
                <a:schemeClr val="dk1"/>
              </a:buClr>
              <a:buSzPts val="1100"/>
              <a:buFont typeface="Arial"/>
              <a:buNone/>
            </a:pPr>
            <a:r>
              <a:rPr lang="en-US" sz="1800">
                <a:solidFill>
                  <a:schemeClr val="dk1"/>
                </a:solidFill>
                <a:latin typeface="Calibri"/>
                <a:ea typeface="Calibri"/>
                <a:cs typeface="Calibri"/>
                <a:sym typeface="Calibri"/>
              </a:rPr>
              <a:t>2.      Are you aware of any friends, family members or colleagues who are either working on this issue or interested in doing so?</a:t>
            </a:r>
            <a:endParaRPr sz="1800">
              <a:solidFill>
                <a:schemeClr val="dk1"/>
              </a:solidFill>
              <a:latin typeface="Calibri"/>
              <a:ea typeface="Calibri"/>
              <a:cs typeface="Calibri"/>
              <a:sym typeface="Calibri"/>
            </a:endParaRPr>
          </a:p>
          <a:p>
            <a:pPr marL="114300" lvl="0" indent="0" algn="l" rtl="0">
              <a:lnSpc>
                <a:spcPct val="115000"/>
              </a:lnSpc>
              <a:spcBef>
                <a:spcPts val="1200"/>
              </a:spcBef>
              <a:spcAft>
                <a:spcPts val="0"/>
              </a:spcAft>
              <a:buClr>
                <a:schemeClr val="dk1"/>
              </a:buClr>
              <a:buSzPts val="1100"/>
              <a:buFont typeface="Arial"/>
              <a:buNone/>
            </a:pPr>
            <a:r>
              <a:rPr lang="en-US" sz="1800">
                <a:solidFill>
                  <a:schemeClr val="dk1"/>
                </a:solidFill>
                <a:latin typeface="Calibri"/>
                <a:ea typeface="Calibri"/>
                <a:cs typeface="Calibri"/>
                <a:sym typeface="Calibri"/>
              </a:rPr>
              <a:t>3.      Do you have access to resources (time, energy, funds, materials) that might be applied to working with this topic?</a:t>
            </a:r>
            <a:endParaRPr sz="1800">
              <a:solidFill>
                <a:schemeClr val="dk1"/>
              </a:solidFill>
              <a:latin typeface="Calibri"/>
              <a:ea typeface="Calibri"/>
              <a:cs typeface="Calibri"/>
              <a:sym typeface="Calibri"/>
            </a:endParaRPr>
          </a:p>
          <a:p>
            <a:pPr marL="114300" lvl="0" indent="0" algn="l" rtl="0">
              <a:lnSpc>
                <a:spcPct val="115000"/>
              </a:lnSpc>
              <a:spcBef>
                <a:spcPts val="1200"/>
              </a:spcBef>
              <a:spcAft>
                <a:spcPts val="0"/>
              </a:spcAft>
              <a:buClr>
                <a:schemeClr val="dk1"/>
              </a:buClr>
              <a:buSzPts val="1100"/>
              <a:buFont typeface="Arial"/>
              <a:buNone/>
            </a:pPr>
            <a:r>
              <a:rPr lang="en-US" sz="1800">
                <a:solidFill>
                  <a:schemeClr val="dk1"/>
                </a:solidFill>
                <a:latin typeface="Calibri"/>
                <a:ea typeface="Calibri"/>
                <a:cs typeface="Calibri"/>
                <a:sym typeface="Calibri"/>
              </a:rPr>
              <a:t>4.      Do you feel that you have the capabilities and confidence to engage in work with the issue that you have mentioned?</a:t>
            </a:r>
            <a:endParaRPr sz="1800">
              <a:solidFill>
                <a:schemeClr val="dk1"/>
              </a:solidFill>
              <a:latin typeface="Calibri"/>
              <a:ea typeface="Calibri"/>
              <a:cs typeface="Calibri"/>
              <a:sym typeface="Calibri"/>
            </a:endParaRPr>
          </a:p>
          <a:p>
            <a:pPr marL="0" lvl="0" indent="0" algn="l" rtl="0">
              <a:spcBef>
                <a:spcPts val="1200"/>
              </a:spcBef>
              <a:spcAft>
                <a:spcPts val="0"/>
              </a:spcAft>
              <a:buNone/>
            </a:pPr>
            <a:endParaRPr>
              <a:latin typeface="Calibri"/>
              <a:ea typeface="Calibri"/>
              <a:cs typeface="Calibri"/>
              <a:sym typeface="Calibri"/>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Google Shape;294;p40"/>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b="1" u="sng"/>
              <a:t>Overview</a:t>
            </a:r>
            <a:endParaRPr/>
          </a:p>
        </p:txBody>
      </p:sp>
      <p:sp>
        <p:nvSpPr>
          <p:cNvPr id="295" name="Google Shape;295;p40"/>
          <p:cNvSpPr txBox="1">
            <a:spLocks noGrp="1"/>
          </p:cNvSpPr>
          <p:nvPr>
            <p:ph type="body" idx="1"/>
          </p:nvPr>
        </p:nvSpPr>
        <p:spPr>
          <a:xfrm>
            <a:off x="457200" y="1323975"/>
            <a:ext cx="8229600" cy="5289550"/>
          </a:xfrm>
          <a:prstGeom prst="rect">
            <a:avLst/>
          </a:prstGeom>
          <a:noFill/>
          <a:ln>
            <a:noFill/>
          </a:ln>
        </p:spPr>
        <p:txBody>
          <a:bodyPr spcFirstLastPara="1" wrap="square" lIns="91425" tIns="45700" rIns="91425" bIns="45700" anchor="t" anchorCtr="0">
            <a:noAutofit/>
          </a:bodyPr>
          <a:lstStyle/>
          <a:p>
            <a:pPr marL="342900" lvl="0" indent="-342900" algn="l" rtl="0">
              <a:spcBef>
                <a:spcPts val="0"/>
              </a:spcBef>
              <a:spcAft>
                <a:spcPts val="0"/>
              </a:spcAft>
              <a:buClr>
                <a:srgbClr val="A5A5A5"/>
              </a:buClr>
              <a:buSzPts val="3200"/>
              <a:buFont typeface="Arial"/>
              <a:buChar char="•"/>
            </a:pPr>
            <a:r>
              <a:rPr lang="en-US">
                <a:solidFill>
                  <a:srgbClr val="A5A5A5"/>
                </a:solidFill>
              </a:rPr>
              <a:t>Defining Community Psychology</a:t>
            </a:r>
            <a:endParaRPr/>
          </a:p>
          <a:p>
            <a:pPr marL="342900" lvl="0" indent="-342900" algn="l" rtl="0">
              <a:spcBef>
                <a:spcPts val="640"/>
              </a:spcBef>
              <a:spcAft>
                <a:spcPts val="0"/>
              </a:spcAft>
              <a:buClr>
                <a:srgbClr val="A5A5A5"/>
              </a:buClr>
              <a:buSzPts val="3200"/>
              <a:buFont typeface="Arial"/>
              <a:buChar char="•"/>
            </a:pPr>
            <a:r>
              <a:rPr lang="en-US">
                <a:solidFill>
                  <a:srgbClr val="A5A5A5"/>
                </a:solidFill>
              </a:rPr>
              <a:t>Role of Prevention</a:t>
            </a:r>
            <a:endParaRPr/>
          </a:p>
          <a:p>
            <a:pPr marL="342900" lvl="0" indent="-342900" algn="l" rtl="0">
              <a:spcBef>
                <a:spcPts val="640"/>
              </a:spcBef>
              <a:spcAft>
                <a:spcPts val="0"/>
              </a:spcAft>
              <a:buClr>
                <a:srgbClr val="A5A5A5"/>
              </a:buClr>
              <a:buSzPts val="3200"/>
              <a:buFont typeface="Arial"/>
              <a:buChar char="•"/>
            </a:pPr>
            <a:r>
              <a:rPr lang="en-US">
                <a:solidFill>
                  <a:srgbClr val="A5A5A5"/>
                </a:solidFill>
              </a:rPr>
              <a:t>A Social Justice Orientation</a:t>
            </a:r>
            <a:endParaRPr>
              <a:solidFill>
                <a:srgbClr val="A5A5A5"/>
              </a:solidFill>
            </a:endParaRPr>
          </a:p>
          <a:p>
            <a:pPr marL="342900" lvl="0" indent="-431800" algn="l" rtl="0">
              <a:spcBef>
                <a:spcPts val="640"/>
              </a:spcBef>
              <a:spcAft>
                <a:spcPts val="0"/>
              </a:spcAft>
              <a:buClr>
                <a:srgbClr val="A5A5A5"/>
              </a:buClr>
              <a:buSzPts val="3200"/>
              <a:buChar char="•"/>
            </a:pPr>
            <a:r>
              <a:rPr lang="en-US">
                <a:solidFill>
                  <a:srgbClr val="A5A5A5"/>
                </a:solidFill>
              </a:rPr>
              <a:t>A Shift in Perspective: The Ecological Model</a:t>
            </a:r>
            <a:endParaRPr>
              <a:solidFill>
                <a:srgbClr val="A5A5A5"/>
              </a:solidFill>
            </a:endParaRPr>
          </a:p>
          <a:p>
            <a:pPr marL="342900" lvl="0" indent="-342900" algn="l" rtl="0">
              <a:spcBef>
                <a:spcPts val="640"/>
              </a:spcBef>
              <a:spcAft>
                <a:spcPts val="0"/>
              </a:spcAft>
              <a:buClr>
                <a:schemeClr val="dk1"/>
              </a:buClr>
              <a:buSzPts val="3200"/>
              <a:buFont typeface="Arial"/>
              <a:buChar char="•"/>
            </a:pPr>
            <a:r>
              <a:rPr lang="en-US" b="1"/>
              <a:t>The Science of Community Psychology</a:t>
            </a:r>
            <a:endParaRPr/>
          </a:p>
          <a:p>
            <a:pPr marL="742950" lvl="1" indent="-285750" algn="l" rtl="0">
              <a:spcBef>
                <a:spcPts val="640"/>
              </a:spcBef>
              <a:spcAft>
                <a:spcPts val="0"/>
              </a:spcAft>
              <a:buClr>
                <a:schemeClr val="dk1"/>
              </a:buClr>
              <a:buSzPts val="3200"/>
              <a:buFont typeface="Arial"/>
              <a:buChar char="•"/>
            </a:pPr>
            <a:r>
              <a:rPr lang="en-US" sz="3200" b="1"/>
              <a:t>Research Methods</a:t>
            </a:r>
            <a:endParaRPr sz="3200" b="1"/>
          </a:p>
          <a:p>
            <a:pPr marL="742950" lvl="1" indent="-285750" algn="l" rtl="0">
              <a:spcBef>
                <a:spcPts val="640"/>
              </a:spcBef>
              <a:spcAft>
                <a:spcPts val="0"/>
              </a:spcAft>
              <a:buSzPts val="3200"/>
              <a:buChar char="•"/>
            </a:pPr>
            <a:r>
              <a:rPr lang="en-US" sz="3200" b="1"/>
              <a:t>Types of Research</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p4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SzPts val="1100"/>
              <a:buNone/>
            </a:pPr>
            <a:r>
              <a:rPr lang="en-US" b="1" u="sng" dirty="0"/>
              <a:t>Research Methods </a:t>
            </a:r>
            <a:endParaRPr dirty="0"/>
          </a:p>
        </p:txBody>
      </p:sp>
      <p:sp>
        <p:nvSpPr>
          <p:cNvPr id="303" name="Google Shape;303;p41"/>
          <p:cNvSpPr txBox="1">
            <a:spLocks noGrp="1"/>
          </p:cNvSpPr>
          <p:nvPr>
            <p:ph type="body" idx="1"/>
          </p:nvPr>
        </p:nvSpPr>
        <p:spPr>
          <a:xfrm>
            <a:off x="457200" y="1803544"/>
            <a:ext cx="3678000" cy="1884738"/>
          </a:xfrm>
          <a:prstGeom prst="rect">
            <a:avLst/>
          </a:prstGeom>
          <a:noFill/>
          <a:ln>
            <a:noFill/>
          </a:ln>
        </p:spPr>
        <p:txBody>
          <a:bodyPr spcFirstLastPara="1" wrap="square" lIns="91425" tIns="45700" rIns="91425" bIns="45700" anchor="t" anchorCtr="0">
            <a:noAutofit/>
          </a:bodyPr>
          <a:lstStyle/>
          <a:p>
            <a:pPr marL="457200" lvl="0" indent="-431800" algn="l" rtl="0">
              <a:spcBef>
                <a:spcPts val="0"/>
              </a:spcBef>
              <a:spcAft>
                <a:spcPts val="0"/>
              </a:spcAft>
              <a:buSzPts val="3200"/>
              <a:buChar char="•"/>
            </a:pPr>
            <a:r>
              <a:rPr lang="en-US" b="1" dirty="0"/>
              <a:t>Quantitative</a:t>
            </a:r>
            <a:endParaRPr b="1" dirty="0"/>
          </a:p>
          <a:p>
            <a:pPr marL="457200" lvl="0" indent="-431800" algn="l" rtl="0">
              <a:spcBef>
                <a:spcPts val="0"/>
              </a:spcBef>
              <a:spcAft>
                <a:spcPts val="0"/>
              </a:spcAft>
              <a:buSzPts val="3200"/>
              <a:buChar char="•"/>
            </a:pPr>
            <a:r>
              <a:rPr lang="en-US" b="1" dirty="0"/>
              <a:t>Qualitative</a:t>
            </a:r>
            <a:endParaRPr b="1" dirty="0"/>
          </a:p>
          <a:p>
            <a:pPr marL="457200" lvl="0" indent="-431800" algn="l" rtl="0">
              <a:spcBef>
                <a:spcPts val="0"/>
              </a:spcBef>
              <a:spcAft>
                <a:spcPts val="0"/>
              </a:spcAft>
              <a:buSzPts val="3200"/>
              <a:buChar char="•"/>
            </a:pPr>
            <a:r>
              <a:rPr lang="en-US" b="1" dirty="0"/>
              <a:t>Mixed-methods</a:t>
            </a:r>
            <a:endParaRPr b="1" dirty="0"/>
          </a:p>
          <a:p>
            <a:pPr marL="0" lvl="0" indent="0" algn="l" rtl="0">
              <a:spcBef>
                <a:spcPts val="0"/>
              </a:spcBef>
              <a:spcAft>
                <a:spcPts val="0"/>
              </a:spcAft>
              <a:buNone/>
            </a:pPr>
            <a:endParaRPr dirty="0"/>
          </a:p>
          <a:p>
            <a:pPr marL="0" lvl="0" indent="0" algn="l" rtl="0">
              <a:spcBef>
                <a:spcPts val="0"/>
              </a:spcBef>
              <a:spcAft>
                <a:spcPts val="0"/>
              </a:spcAft>
              <a:buNone/>
            </a:pPr>
            <a:endParaRPr dirty="0"/>
          </a:p>
        </p:txBody>
      </p:sp>
      <p:pic>
        <p:nvPicPr>
          <p:cNvPr id="2" name="Picture 1">
            <a:extLst>
              <a:ext uri="{FF2B5EF4-FFF2-40B4-BE49-F238E27FC236}">
                <a16:creationId xmlns:a16="http://schemas.microsoft.com/office/drawing/2014/main" id="{55EC64B8-116D-4EE3-BF04-1C1735A608C6}"/>
              </a:ext>
            </a:extLst>
          </p:cNvPr>
          <p:cNvPicPr>
            <a:picLocks noChangeAspect="1"/>
          </p:cNvPicPr>
          <p:nvPr/>
        </p:nvPicPr>
        <p:blipFill>
          <a:blip r:embed="rId3"/>
          <a:stretch>
            <a:fillRect/>
          </a:stretch>
        </p:blipFill>
        <p:spPr>
          <a:xfrm>
            <a:off x="4572000" y="1803544"/>
            <a:ext cx="3728735" cy="248582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0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0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Google Shape;309;p42"/>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SzPts val="1100"/>
              <a:buNone/>
            </a:pPr>
            <a:r>
              <a:rPr lang="en-US" b="1" u="sng"/>
              <a:t>Types of Research </a:t>
            </a:r>
            <a:endParaRPr/>
          </a:p>
        </p:txBody>
      </p:sp>
      <p:sp>
        <p:nvSpPr>
          <p:cNvPr id="310" name="Google Shape;310;p42"/>
          <p:cNvSpPr txBox="1">
            <a:spLocks noGrp="1"/>
          </p:cNvSpPr>
          <p:nvPr>
            <p:ph type="body" idx="1"/>
          </p:nvPr>
        </p:nvSpPr>
        <p:spPr>
          <a:xfrm>
            <a:off x="457200" y="1568400"/>
            <a:ext cx="8229600" cy="5289600"/>
          </a:xfrm>
          <a:prstGeom prst="rect">
            <a:avLst/>
          </a:prstGeom>
          <a:noFill/>
          <a:ln>
            <a:noFill/>
          </a:ln>
        </p:spPr>
        <p:txBody>
          <a:bodyPr spcFirstLastPara="1" wrap="square" lIns="91425" tIns="45700" rIns="91425" bIns="45700" anchor="t" anchorCtr="0">
            <a:noAutofit/>
          </a:bodyPr>
          <a:lstStyle/>
          <a:p>
            <a:pPr marL="457200" lvl="0" indent="-431800" algn="l" rtl="0">
              <a:spcBef>
                <a:spcPts val="0"/>
              </a:spcBef>
              <a:spcAft>
                <a:spcPts val="0"/>
              </a:spcAft>
              <a:buSzPts val="3200"/>
              <a:buChar char="•"/>
            </a:pPr>
            <a:r>
              <a:rPr lang="en-US" b="1" dirty="0"/>
              <a:t>Action-oriented research</a:t>
            </a:r>
            <a:endParaRPr b="1" dirty="0"/>
          </a:p>
          <a:p>
            <a:pPr marL="457200" lvl="0" indent="-431800" algn="l" rtl="0">
              <a:spcBef>
                <a:spcPts val="0"/>
              </a:spcBef>
              <a:spcAft>
                <a:spcPts val="0"/>
              </a:spcAft>
              <a:buSzPts val="3200"/>
              <a:buChar char="•"/>
            </a:pPr>
            <a:r>
              <a:rPr lang="en-US" b="1" dirty="0"/>
              <a:t>Community-based participatory research</a:t>
            </a:r>
            <a:endParaRPr b="1" dirty="0"/>
          </a:p>
          <a:p>
            <a:pPr marL="0" lvl="0" indent="0" algn="l" rtl="0">
              <a:spcBef>
                <a:spcPts val="0"/>
              </a:spcBef>
              <a:spcAft>
                <a:spcPts val="0"/>
              </a:spcAft>
              <a:buNone/>
            </a:pPr>
            <a:endParaRPr dirty="0"/>
          </a:p>
          <a:p>
            <a:pPr marL="0" lvl="0" indent="0" algn="l" rtl="0">
              <a:spcBef>
                <a:spcPts val="0"/>
              </a:spcBef>
              <a:spcAft>
                <a:spcPts val="0"/>
              </a:spcAft>
              <a:buNone/>
            </a:pPr>
            <a:endParaRPr dirty="0"/>
          </a:p>
        </p:txBody>
      </p:sp>
      <p:pic>
        <p:nvPicPr>
          <p:cNvPr id="311" name="Google Shape;311;p42"/>
          <p:cNvPicPr preferRelativeResize="0"/>
          <p:nvPr/>
        </p:nvPicPr>
        <p:blipFill>
          <a:blip r:embed="rId3">
            <a:alphaModFix/>
          </a:blip>
          <a:stretch>
            <a:fillRect/>
          </a:stretch>
        </p:blipFill>
        <p:spPr>
          <a:xfrm>
            <a:off x="2471889" y="3429000"/>
            <a:ext cx="4200221" cy="27083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1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1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Google Shape;331;p45"/>
          <p:cNvSpPr txBox="1">
            <a:spLocks noGrp="1"/>
          </p:cNvSpPr>
          <p:nvPr>
            <p:ph type="title"/>
          </p:nvPr>
        </p:nvSpPr>
        <p:spPr>
          <a:xfrm>
            <a:off x="801688" y="292100"/>
            <a:ext cx="82296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b="1" u="sng">
                <a:solidFill>
                  <a:srgbClr val="00B0F0"/>
                </a:solidFill>
              </a:rPr>
              <a:t>CAT: The One-Minute Paper</a:t>
            </a:r>
            <a:endParaRPr/>
          </a:p>
        </p:txBody>
      </p:sp>
      <p:pic>
        <p:nvPicPr>
          <p:cNvPr id="332" name="Google Shape;332;p45"/>
          <p:cNvPicPr preferRelativeResize="0"/>
          <p:nvPr/>
        </p:nvPicPr>
        <p:blipFill rotWithShape="1">
          <a:blip r:embed="rId3">
            <a:alphaModFix/>
          </a:blip>
          <a:srcRect/>
          <a:stretch/>
        </p:blipFill>
        <p:spPr>
          <a:xfrm>
            <a:off x="15081" y="162812"/>
            <a:ext cx="1573213" cy="1431925"/>
          </a:xfrm>
          <a:prstGeom prst="rect">
            <a:avLst/>
          </a:prstGeom>
          <a:noFill/>
          <a:ln>
            <a:noFill/>
          </a:ln>
        </p:spPr>
      </p:pic>
      <p:sp>
        <p:nvSpPr>
          <p:cNvPr id="333" name="Google Shape;333;p45"/>
          <p:cNvSpPr txBox="1"/>
          <p:nvPr/>
        </p:nvSpPr>
        <p:spPr>
          <a:xfrm>
            <a:off x="457200" y="1909763"/>
            <a:ext cx="8229600" cy="2270125"/>
          </a:xfrm>
          <a:prstGeom prst="rect">
            <a:avLst/>
          </a:prstGeom>
          <a:noFill/>
          <a:ln>
            <a:noFill/>
          </a:ln>
        </p:spPr>
        <p:txBody>
          <a:bodyPr spcFirstLastPara="1" wrap="square" lIns="91425" tIns="45700" rIns="91425" bIns="45700" anchor="t" anchorCtr="0">
            <a:noAutofit/>
          </a:bodyPr>
          <a:lstStyle/>
          <a:p>
            <a:pPr marL="342900" marR="0" lvl="0" indent="-342900" algn="l" rtl="0">
              <a:spcBef>
                <a:spcPts val="0"/>
              </a:spcBef>
              <a:spcAft>
                <a:spcPts val="0"/>
              </a:spcAft>
              <a:buClr>
                <a:srgbClr val="000000"/>
              </a:buClr>
              <a:buSzPts val="3200"/>
              <a:buFont typeface="Noto Sans Symbols"/>
              <a:buChar char="▪"/>
            </a:pPr>
            <a:r>
              <a:rPr lang="en-US" sz="3200" b="0" i="0" u="none" strike="noStrike" cap="none">
                <a:solidFill>
                  <a:srgbClr val="000000"/>
                </a:solidFill>
                <a:latin typeface="Calibri"/>
                <a:ea typeface="Calibri"/>
                <a:cs typeface="Calibri"/>
                <a:sym typeface="Calibri"/>
              </a:rPr>
              <a:t>What was the most important thing you learned during this class? </a:t>
            </a:r>
            <a:endParaRPr/>
          </a:p>
          <a:p>
            <a:pPr marL="342900" marR="0" lvl="0" indent="-342900" algn="l" rtl="0">
              <a:spcBef>
                <a:spcPts val="640"/>
              </a:spcBef>
              <a:spcAft>
                <a:spcPts val="0"/>
              </a:spcAft>
              <a:buClr>
                <a:srgbClr val="000000"/>
              </a:buClr>
              <a:buSzPts val="3200"/>
              <a:buFont typeface="Noto Sans Symbols"/>
              <a:buChar char="▪"/>
            </a:pPr>
            <a:r>
              <a:rPr lang="en-US" sz="3200" b="0" i="0" u="none" strike="noStrike" cap="none">
                <a:solidFill>
                  <a:srgbClr val="000000"/>
                </a:solidFill>
                <a:latin typeface="Calibri"/>
                <a:ea typeface="Calibri"/>
                <a:cs typeface="Calibri"/>
                <a:sym typeface="Calibri"/>
              </a:rPr>
              <a:t>What important question remains unanswered?</a:t>
            </a:r>
            <a:endParaRPr/>
          </a:p>
          <a:p>
            <a:pPr marL="342900" marR="0" lvl="0" indent="-139700" algn="l" rtl="0">
              <a:spcBef>
                <a:spcPts val="640"/>
              </a:spcBef>
              <a:spcAft>
                <a:spcPts val="0"/>
              </a:spcAft>
              <a:buClr>
                <a:schemeClr val="dk1"/>
              </a:buClr>
              <a:buSzPts val="3200"/>
              <a:buFont typeface="Noto Sans Symbols"/>
              <a:buNone/>
            </a:pPr>
            <a:endParaRPr sz="3200" b="1" i="0" u="none" strike="noStrike" cap="none">
              <a:solidFill>
                <a:srgbClr val="000000"/>
              </a:solidFill>
              <a:latin typeface="Calibri"/>
              <a:ea typeface="Calibri"/>
              <a:cs typeface="Calibri"/>
              <a:sym typeface="Calibri"/>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Google Shape;309;p42"/>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SzPts val="1100"/>
              <a:buNone/>
            </a:pPr>
            <a:r>
              <a:rPr lang="en-US" b="1" u="sng" dirty="0"/>
              <a:t>Additional Outside Resources</a:t>
            </a:r>
            <a:endParaRPr dirty="0"/>
          </a:p>
        </p:txBody>
      </p:sp>
      <p:graphicFrame>
        <p:nvGraphicFramePr>
          <p:cNvPr id="6" name="Object 5">
            <a:extLst>
              <a:ext uri="{FF2B5EF4-FFF2-40B4-BE49-F238E27FC236}">
                <a16:creationId xmlns:a16="http://schemas.microsoft.com/office/drawing/2014/main" id="{21376DDA-DC58-4727-856F-2918C17D3C8B}"/>
              </a:ext>
            </a:extLst>
          </p:cNvPr>
          <p:cNvGraphicFramePr>
            <a:graphicFrameLocks noChangeAspect="1"/>
          </p:cNvGraphicFramePr>
          <p:nvPr>
            <p:extLst>
              <p:ext uri="{D42A27DB-BD31-4B8C-83A1-F6EECF244321}">
                <p14:modId xmlns:p14="http://schemas.microsoft.com/office/powerpoint/2010/main" val="1775870580"/>
              </p:ext>
            </p:extLst>
          </p:nvPr>
        </p:nvGraphicFramePr>
        <p:xfrm>
          <a:off x="3192087" y="2377441"/>
          <a:ext cx="2243753" cy="1943808"/>
        </p:xfrm>
        <a:graphic>
          <a:graphicData uri="http://schemas.openxmlformats.org/presentationml/2006/ole">
            <mc:AlternateContent xmlns:mc="http://schemas.openxmlformats.org/markup-compatibility/2006">
              <mc:Choice xmlns:v="urn:schemas-microsoft-com:vml" Requires="v">
                <p:oleObj spid="_x0000_s1027" name="Document" showAsIcon="1" r:id="rId4" imgW="914400" imgH="792360" progId="Word.Document.8">
                  <p:embed/>
                </p:oleObj>
              </mc:Choice>
              <mc:Fallback>
                <p:oleObj name="Document" showAsIcon="1" r:id="rId4" imgW="914400" imgH="792360" progId="Word.Document.8">
                  <p:embed/>
                  <p:pic>
                    <p:nvPicPr>
                      <p:cNvPr id="0" name=""/>
                      <p:cNvPicPr/>
                      <p:nvPr/>
                    </p:nvPicPr>
                    <p:blipFill>
                      <a:blip r:embed="rId5"/>
                      <a:stretch>
                        <a:fillRect/>
                      </a:stretch>
                    </p:blipFill>
                    <p:spPr>
                      <a:xfrm>
                        <a:off x="3192087" y="2377441"/>
                        <a:ext cx="2243753" cy="1943808"/>
                      </a:xfrm>
                      <a:prstGeom prst="rect">
                        <a:avLst/>
                      </a:prstGeom>
                    </p:spPr>
                  </p:pic>
                </p:oleObj>
              </mc:Fallback>
            </mc:AlternateContent>
          </a:graphicData>
        </a:graphic>
      </p:graphicFrame>
    </p:spTree>
    <p:extLst>
      <p:ext uri="{BB962C8B-B14F-4D97-AF65-F5344CB8AC3E}">
        <p14:creationId xmlns:p14="http://schemas.microsoft.com/office/powerpoint/2010/main" val="35166559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15"/>
          <p:cNvSpPr txBox="1">
            <a:spLocks noGrp="1"/>
          </p:cNvSpPr>
          <p:nvPr>
            <p:ph type="title"/>
          </p:nvPr>
        </p:nvSpPr>
        <p:spPr>
          <a:xfrm>
            <a:off x="324196" y="440893"/>
            <a:ext cx="82296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1100"/>
              <a:buFont typeface="Arial"/>
              <a:buNone/>
            </a:pPr>
            <a:r>
              <a:rPr lang="en-US" b="1" u="sng" dirty="0">
                <a:solidFill>
                  <a:srgbClr val="00B0F0"/>
                </a:solidFill>
              </a:rPr>
              <a:t>Warm Up Activity: My Community</a:t>
            </a:r>
            <a:endParaRPr dirty="0"/>
          </a:p>
        </p:txBody>
      </p:sp>
      <p:sp>
        <p:nvSpPr>
          <p:cNvPr id="108" name="Google Shape;108;p15"/>
          <p:cNvSpPr txBox="1">
            <a:spLocks noGrp="1"/>
          </p:cNvSpPr>
          <p:nvPr>
            <p:ph type="body" idx="1"/>
          </p:nvPr>
        </p:nvSpPr>
        <p:spPr>
          <a:xfrm>
            <a:off x="457200" y="1756237"/>
            <a:ext cx="8229600" cy="3846541"/>
          </a:xfrm>
          <a:prstGeom prst="rect">
            <a:avLst/>
          </a:prstGeom>
          <a:noFill/>
          <a:ln>
            <a:noFill/>
          </a:ln>
        </p:spPr>
        <p:txBody>
          <a:bodyPr spcFirstLastPara="1" wrap="square" lIns="91425" tIns="45700" rIns="91425" bIns="45700" anchor="t" anchorCtr="0">
            <a:noAutofit/>
          </a:bodyPr>
          <a:lstStyle/>
          <a:p>
            <a:pPr marL="342900" lvl="0" indent="-342900" algn="l" rtl="0">
              <a:spcBef>
                <a:spcPts val="0"/>
              </a:spcBef>
              <a:spcAft>
                <a:spcPts val="0"/>
              </a:spcAft>
              <a:buSzPts val="3200"/>
              <a:buChar char="•"/>
            </a:pPr>
            <a:r>
              <a:rPr lang="en-US" dirty="0"/>
              <a:t>Think of a community you are a part of. When thinking of a community:</a:t>
            </a:r>
          </a:p>
          <a:p>
            <a:pPr marL="342900" lvl="0" indent="-342900" algn="l" rtl="0">
              <a:spcBef>
                <a:spcPts val="0"/>
              </a:spcBef>
              <a:spcAft>
                <a:spcPts val="0"/>
              </a:spcAft>
              <a:buSzPts val="3200"/>
              <a:buChar char="•"/>
            </a:pPr>
            <a:endParaRPr lang="en-US" dirty="0"/>
          </a:p>
          <a:p>
            <a:pPr marL="342900" lvl="0" indent="-342900" algn="l" rtl="0">
              <a:spcBef>
                <a:spcPts val="0"/>
              </a:spcBef>
              <a:spcAft>
                <a:spcPts val="0"/>
              </a:spcAft>
              <a:buSzPts val="3200"/>
              <a:buChar char="•"/>
            </a:pPr>
            <a:r>
              <a:rPr lang="en-US" dirty="0"/>
              <a:t>In groups or pairs, share:</a:t>
            </a:r>
            <a:endParaRPr dirty="0"/>
          </a:p>
          <a:p>
            <a:pPr marL="742950" lvl="1" indent="-285750" algn="l" rtl="0">
              <a:spcBef>
                <a:spcPts val="0"/>
              </a:spcBef>
              <a:spcAft>
                <a:spcPts val="0"/>
              </a:spcAft>
              <a:buSzPts val="1800"/>
              <a:buChar char="○"/>
            </a:pPr>
            <a:r>
              <a:rPr lang="en-US" dirty="0"/>
              <a:t>Which community you chose</a:t>
            </a:r>
            <a:endParaRPr dirty="0"/>
          </a:p>
          <a:p>
            <a:pPr marL="742950" lvl="1" indent="-285750" algn="l" rtl="0">
              <a:spcBef>
                <a:spcPts val="0"/>
              </a:spcBef>
              <a:spcAft>
                <a:spcPts val="0"/>
              </a:spcAft>
              <a:buSzPts val="1800"/>
              <a:buChar char="○"/>
            </a:pPr>
            <a:r>
              <a:rPr lang="en-US" dirty="0"/>
              <a:t>How does this community affect your identity</a:t>
            </a:r>
            <a:endParaRPr dirty="0"/>
          </a:p>
          <a:p>
            <a:pPr marL="742950" lvl="1" indent="-285750" algn="l" rtl="0">
              <a:spcBef>
                <a:spcPts val="0"/>
              </a:spcBef>
              <a:spcAft>
                <a:spcPts val="0"/>
              </a:spcAft>
              <a:buSzPts val="1800"/>
              <a:buChar char="○"/>
            </a:pPr>
            <a:r>
              <a:rPr lang="en-US" dirty="0"/>
              <a:t>What characteristics do you share with other members of your chosen community </a:t>
            </a: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8">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8">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39" name="Google Shape;339;p4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SzPts val="1100"/>
              <a:buNone/>
            </a:pPr>
            <a:r>
              <a:rPr lang="en-US" b="1" u="sng" dirty="0"/>
              <a:t>Photo Attribution</a:t>
            </a:r>
            <a:endParaRPr dirty="0"/>
          </a:p>
        </p:txBody>
      </p:sp>
      <p:graphicFrame>
        <p:nvGraphicFramePr>
          <p:cNvPr id="6" name="Content Placeholder 2">
            <a:extLst>
              <a:ext uri="{FF2B5EF4-FFF2-40B4-BE49-F238E27FC236}">
                <a16:creationId xmlns:a16="http://schemas.microsoft.com/office/drawing/2014/main" id="{602BBBCF-7A2C-45C4-92F5-E42782584002}"/>
              </a:ext>
            </a:extLst>
          </p:cNvPr>
          <p:cNvGraphicFramePr>
            <a:graphicFrameLocks/>
          </p:cNvGraphicFramePr>
          <p:nvPr>
            <p:extLst>
              <p:ext uri="{D42A27DB-BD31-4B8C-83A1-F6EECF244321}">
                <p14:modId xmlns:p14="http://schemas.microsoft.com/office/powerpoint/2010/main" val="704184384"/>
              </p:ext>
            </p:extLst>
          </p:nvPr>
        </p:nvGraphicFramePr>
        <p:xfrm>
          <a:off x="1678946" y="1417638"/>
          <a:ext cx="6172200" cy="4252734"/>
        </p:xfrm>
        <a:graphic>
          <a:graphicData uri="http://schemas.openxmlformats.org/drawingml/2006/table">
            <a:tbl>
              <a:tblPr/>
              <a:tblGrid>
                <a:gridCol w="508912">
                  <a:extLst>
                    <a:ext uri="{9D8B030D-6E8A-4147-A177-3AD203B41FA5}">
                      <a16:colId xmlns:a16="http://schemas.microsoft.com/office/drawing/2014/main" val="20000"/>
                    </a:ext>
                  </a:extLst>
                </a:gridCol>
                <a:gridCol w="5663288">
                  <a:extLst>
                    <a:ext uri="{9D8B030D-6E8A-4147-A177-3AD203B41FA5}">
                      <a16:colId xmlns:a16="http://schemas.microsoft.com/office/drawing/2014/main" val="20001"/>
                    </a:ext>
                  </a:extLst>
                </a:gridCol>
              </a:tblGrid>
              <a:tr h="326015">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9pPr>
                    </a:lstStyle>
                    <a:p>
                      <a:pPr algn="l" fontAlgn="b"/>
                      <a:r>
                        <a:rPr lang="en-US" sz="900" b="0" i="0" u="none" strike="noStrike" dirty="0">
                          <a:solidFill>
                            <a:schemeClr val="tx1"/>
                          </a:solidFill>
                          <a:effectLst/>
                          <a:latin typeface="Calibri"/>
                        </a:rPr>
                        <a:t>Slide 1</a:t>
                      </a:r>
                    </a:p>
                  </a:txBody>
                  <a:tcPr marL="3493" marR="3493" marT="3492" marB="0" anchor="b">
                    <a:lnL>
                      <a:noFill/>
                    </a:lnL>
                    <a:lnR>
                      <a:noFill/>
                    </a:lnR>
                    <a:lnT>
                      <a:noFill/>
                    </a:lnT>
                    <a:lnB>
                      <a:no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9pPr>
                    </a:lstStyle>
                    <a:p>
                      <a:pPr algn="l" fontAlgn="b"/>
                      <a:r>
                        <a:rPr lang="en-US" sz="900" b="0" i="0" u="none" strike="noStrike" baseline="0" dirty="0">
                          <a:solidFill>
                            <a:schemeClr val="tx1"/>
                          </a:solidFill>
                          <a:effectLst/>
                          <a:latin typeface="Calibri" panose="020F0502020204030204" pitchFamily="34" charset="0"/>
                          <a:cs typeface="Calibri" panose="020F0502020204030204" pitchFamily="34" charset="0"/>
                        </a:rPr>
                        <a:t>Photo Credit: Vigil to Unite in the Wake of the Orlando Shooting” organized by OutFront Minnesota in Loring Park, Minneapolis, Minnesota, the evening of June 12, 2016. Tony Webster </a:t>
                      </a:r>
                      <a:r>
                        <a:rPr lang="en-US" sz="900" b="0" i="0" u="none" strike="noStrike" baseline="0" dirty="0">
                          <a:solidFill>
                            <a:schemeClr val="tx1"/>
                          </a:solidFill>
                          <a:effectLst/>
                          <a:latin typeface="Calibri" panose="020F0502020204030204" pitchFamily="34" charset="0"/>
                          <a:cs typeface="Calibri" panose="020F0502020204030204" pitchFamily="34" charset="0"/>
                          <a:hlinkClick r:id="rId3"/>
                        </a:rPr>
                        <a:t>https://commons.wikimedia.org/wiki/File:Neighborhoods_Organizing_for_Change_(NOC)_-_Minneapolis_Vigil_(27028755363).jpg#/media/File:Neighborhoods_Organizing_for_Change_(NOC)_-_Minneapolis_Vigil_(27028755363).jpg</a:t>
                      </a:r>
                      <a:r>
                        <a:rPr lang="en-US" sz="900" b="0" i="0" u="none" strike="noStrike" baseline="0" dirty="0">
                          <a:solidFill>
                            <a:schemeClr val="tx1"/>
                          </a:solidFill>
                          <a:effectLst/>
                          <a:latin typeface="Calibri" panose="020F0502020204030204" pitchFamily="34" charset="0"/>
                          <a:cs typeface="Calibri" panose="020F0502020204030204" pitchFamily="34" charset="0"/>
                        </a:rPr>
                        <a:t> </a:t>
                      </a:r>
                      <a:r>
                        <a:rPr lang="en-US" sz="900" b="0" i="0" u="none" strike="noStrike" baseline="0" dirty="0">
                          <a:solidFill>
                            <a:schemeClr val="tx1"/>
                          </a:solidFill>
                          <a:effectLst/>
                          <a:latin typeface="Calibri" panose="020F0502020204030204" pitchFamily="34" charset="0"/>
                          <a:cs typeface="Calibri" panose="020F0502020204030204" pitchFamily="34" charset="0"/>
                          <a:hlinkClick r:id="rId3"/>
                        </a:rPr>
                        <a:t>https://creativecommons.org/licenses/by-sa/2.0/</a:t>
                      </a:r>
                      <a:r>
                        <a:rPr lang="en-US" sz="900" b="0" i="0" u="none" strike="noStrike" baseline="0" dirty="0">
                          <a:solidFill>
                            <a:schemeClr val="tx1"/>
                          </a:solidFill>
                          <a:effectLst/>
                          <a:latin typeface="Calibri" panose="020F0502020204030204" pitchFamily="34" charset="0"/>
                          <a:cs typeface="Calibri" panose="020F0502020204030204" pitchFamily="34" charset="0"/>
                        </a:rPr>
                        <a:t> </a:t>
                      </a:r>
                      <a:endParaRPr lang="en-US" sz="900" b="0" i="0" u="none" strike="noStrike" baseline="0" dirty="0">
                        <a:solidFill>
                          <a:srgbClr val="00B050"/>
                        </a:solidFill>
                        <a:effectLst/>
                        <a:latin typeface="Calibri" panose="020F0502020204030204" pitchFamily="34" charset="0"/>
                        <a:cs typeface="Calibri" panose="020F0502020204030204" pitchFamily="34" charset="0"/>
                      </a:endParaRPr>
                    </a:p>
                  </a:txBody>
                  <a:tcPr marL="3493" marR="3493" marT="3492" marB="0" anchor="b">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26015">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9pPr>
                    </a:lstStyle>
                    <a:p>
                      <a:pPr algn="l" fontAlgn="b"/>
                      <a:r>
                        <a:rPr lang="en-US" sz="900" b="0" i="0" u="none" strike="noStrike" dirty="0">
                          <a:solidFill>
                            <a:schemeClr val="tx1"/>
                          </a:solidFill>
                          <a:effectLst/>
                          <a:latin typeface="Calibri"/>
                        </a:rPr>
                        <a:t>Slide 5</a:t>
                      </a:r>
                    </a:p>
                  </a:txBody>
                  <a:tcPr marL="3493" marR="3493" marT="3492" marB="0" anchor="b">
                    <a:lnL>
                      <a:noFill/>
                    </a:lnL>
                    <a:lnR>
                      <a:noFill/>
                    </a:lnR>
                    <a:lnT>
                      <a:noFill/>
                    </a:lnT>
                    <a:lnB>
                      <a:no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9pPr>
                    </a:lstStyle>
                    <a:p>
                      <a:pPr algn="l" fontAlgn="b"/>
                      <a:r>
                        <a:rPr lang="en-US" sz="900" b="0" i="0" u="none" strike="noStrike" dirty="0">
                          <a:solidFill>
                            <a:schemeClr val="tx1"/>
                          </a:solidFill>
                          <a:effectLst/>
                          <a:latin typeface="Calibri"/>
                        </a:rPr>
                        <a:t>Photo Credit: Outdoor Seminar Group Gerhard Lipold </a:t>
                      </a:r>
                      <a:r>
                        <a:rPr lang="en-US" sz="900" b="0" i="0" u="none" strike="noStrike" dirty="0">
                          <a:solidFill>
                            <a:schemeClr val="tx1"/>
                          </a:solidFill>
                          <a:effectLst/>
                          <a:latin typeface="Calibri"/>
                          <a:hlinkClick r:id="rId3"/>
                        </a:rPr>
                        <a:t>https://www.publicdomainpictures.net/en/view-image.php?image=116389&amp;picture=outdoor-seminar-group</a:t>
                      </a:r>
                      <a:r>
                        <a:rPr lang="en-US" sz="900" b="0" i="0" u="none" strike="noStrike" dirty="0">
                          <a:solidFill>
                            <a:schemeClr val="tx1"/>
                          </a:solidFill>
                          <a:effectLst/>
                          <a:latin typeface="Calibri"/>
                        </a:rPr>
                        <a:t> </a:t>
                      </a:r>
                      <a:r>
                        <a:rPr lang="en-US" sz="900" b="0" i="0" u="none" strike="noStrike" dirty="0">
                          <a:solidFill>
                            <a:schemeClr val="tx1"/>
                          </a:solidFill>
                          <a:effectLst/>
                          <a:latin typeface="Calibri"/>
                          <a:hlinkClick r:id="rId3"/>
                        </a:rPr>
                        <a:t>https://creativecommons.org/publicdomain/zero/1.0/</a:t>
                      </a:r>
                      <a:r>
                        <a:rPr lang="en-US" sz="900" b="0" i="0" u="none" strike="noStrike" dirty="0">
                          <a:solidFill>
                            <a:schemeClr val="tx1"/>
                          </a:solidFill>
                          <a:effectLst/>
                          <a:latin typeface="Calibri"/>
                        </a:rPr>
                        <a:t> </a:t>
                      </a:r>
                    </a:p>
                  </a:txBody>
                  <a:tcPr marL="3493" marR="3493" marT="3492" marB="0" anchor="b">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237738">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9pPr>
                    </a:lstStyle>
                    <a:p>
                      <a:pPr algn="l" fontAlgn="b"/>
                      <a:r>
                        <a:rPr lang="en-US" sz="900" b="0" i="0" u="none" strike="noStrike" dirty="0">
                          <a:solidFill>
                            <a:schemeClr val="tx1"/>
                          </a:solidFill>
                          <a:effectLst/>
                          <a:latin typeface="Calibri"/>
                        </a:rPr>
                        <a:t>Slide 6</a:t>
                      </a:r>
                    </a:p>
                  </a:txBody>
                  <a:tcPr marL="3493" marR="3493" marT="3492" marB="0" anchor="b">
                    <a:lnL>
                      <a:noFill/>
                    </a:lnL>
                    <a:lnR>
                      <a:noFill/>
                    </a:lnR>
                    <a:lnT>
                      <a:noFill/>
                    </a:lnT>
                    <a:lnB>
                      <a:no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9pPr>
                    </a:lstStyle>
                    <a:p>
                      <a:pPr marL="0" marR="0" lvl="0" indent="0" algn="l" defTabSz="914400" rtl="0" eaLnBrk="1" fontAlgn="b" latinLnBrk="0" hangingPunct="1">
                        <a:lnSpc>
                          <a:spcPct val="100000"/>
                        </a:lnSpc>
                        <a:spcBef>
                          <a:spcPts val="0"/>
                        </a:spcBef>
                        <a:spcAft>
                          <a:spcPts val="0"/>
                        </a:spcAft>
                        <a:buClr>
                          <a:srgbClr val="000000"/>
                        </a:buClr>
                        <a:buSzTx/>
                        <a:buFont typeface="Arial"/>
                        <a:buNone/>
                        <a:tabLst/>
                        <a:defRPr/>
                      </a:pPr>
                      <a:r>
                        <a:rPr kumimoji="0" lang="en-US" sz="900" b="0" i="0" u="none" strike="noStrike" kern="0" cap="none" spc="0" normalizeH="0" baseline="0" noProof="0" dirty="0">
                          <a:ln>
                            <a:noFill/>
                          </a:ln>
                          <a:solidFill>
                            <a:srgbClr val="000000"/>
                          </a:solidFill>
                          <a:effectLst/>
                          <a:uLnTx/>
                          <a:uFillTx/>
                          <a:latin typeface="Calibri"/>
                          <a:ea typeface="+mn-ea"/>
                          <a:cs typeface="+mn-cs"/>
                          <a:sym typeface="Arial"/>
                        </a:rPr>
                        <a:t>Photo Credit: Photo by </a:t>
                      </a:r>
                      <a:r>
                        <a:rPr kumimoji="0" lang="en-US" sz="900" b="0" i="0" u="none" strike="noStrike" kern="0" cap="none" spc="0" normalizeH="0" baseline="0" noProof="0" dirty="0" err="1">
                          <a:ln>
                            <a:noFill/>
                          </a:ln>
                          <a:solidFill>
                            <a:srgbClr val="000000"/>
                          </a:solidFill>
                          <a:effectLst/>
                          <a:uLnTx/>
                          <a:uFillTx/>
                          <a:latin typeface="Calibri"/>
                          <a:ea typeface="+mn-ea"/>
                          <a:cs typeface="+mn-cs"/>
                          <a:sym typeface="Arial"/>
                        </a:rPr>
                        <a:t>Olya</a:t>
                      </a:r>
                      <a:r>
                        <a:rPr kumimoji="0" lang="en-US" sz="900" b="0" i="0" u="none" strike="noStrike" kern="0" cap="none" spc="0" normalizeH="0" baseline="0" noProof="0" dirty="0">
                          <a:ln>
                            <a:noFill/>
                          </a:ln>
                          <a:solidFill>
                            <a:srgbClr val="000000"/>
                          </a:solidFill>
                          <a:effectLst/>
                          <a:uLnTx/>
                          <a:uFillTx/>
                          <a:latin typeface="Calibri"/>
                          <a:ea typeface="+mn-ea"/>
                          <a:cs typeface="+mn-cs"/>
                          <a:sym typeface="Arial"/>
                        </a:rPr>
                        <a:t> Glantsman </a:t>
                      </a:r>
                      <a:r>
                        <a:rPr kumimoji="0" lang="en-US" sz="900" b="0" i="0" u="none" strike="noStrike" kern="0" cap="none" spc="0" normalizeH="0" baseline="0" noProof="0" dirty="0">
                          <a:ln>
                            <a:noFill/>
                          </a:ln>
                          <a:solidFill>
                            <a:srgbClr val="00B050"/>
                          </a:solidFill>
                          <a:effectLst/>
                          <a:uLnTx/>
                          <a:uFillTx/>
                          <a:latin typeface="Calibri"/>
                          <a:ea typeface="+mn-ea"/>
                          <a:cs typeface="+mn-cs"/>
                          <a:sym typeface="Arial"/>
                          <a:hlinkClick r:id="rId4"/>
                        </a:rPr>
                        <a:t>https://creativecommons.org/licenses/by/4.0/</a:t>
                      </a:r>
                      <a:r>
                        <a:rPr kumimoji="0" lang="en-US" sz="900" b="0" i="0" u="none" strike="noStrike" kern="0" cap="none" spc="0" normalizeH="0" baseline="0" noProof="0" dirty="0">
                          <a:ln>
                            <a:noFill/>
                          </a:ln>
                          <a:solidFill>
                            <a:srgbClr val="00B050"/>
                          </a:solidFill>
                          <a:effectLst/>
                          <a:uLnTx/>
                          <a:uFillTx/>
                          <a:latin typeface="Calibri"/>
                          <a:ea typeface="+mn-ea"/>
                          <a:cs typeface="+mn-cs"/>
                          <a:sym typeface="Arial"/>
                        </a:rPr>
                        <a:t> </a:t>
                      </a:r>
                    </a:p>
                  </a:txBody>
                  <a:tcPr marL="3493" marR="3493" marT="3492" marB="0" anchor="b">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26015">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9pPr>
                    </a:lstStyle>
                    <a:p>
                      <a:pPr algn="l" fontAlgn="b"/>
                      <a:r>
                        <a:rPr lang="en-US" sz="900" b="0" i="0" u="none" strike="noStrike" dirty="0">
                          <a:solidFill>
                            <a:schemeClr val="tx1"/>
                          </a:solidFill>
                          <a:effectLst/>
                          <a:latin typeface="Calibri"/>
                        </a:rPr>
                        <a:t>Slide 8</a:t>
                      </a:r>
                    </a:p>
                  </a:txBody>
                  <a:tcPr marL="3493" marR="3493" marT="3492" marB="0" anchor="b">
                    <a:lnL>
                      <a:noFill/>
                    </a:lnL>
                    <a:lnR>
                      <a:noFill/>
                    </a:lnR>
                    <a:lnT>
                      <a:noFill/>
                    </a:lnT>
                    <a:lnB>
                      <a:no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9pPr>
                    </a:lstStyle>
                    <a:p>
                      <a:pPr algn="l" fontAlgn="b"/>
                      <a:r>
                        <a:rPr lang="en-US" sz="900" b="0" i="0" u="none" strike="noStrike" dirty="0">
                          <a:solidFill>
                            <a:schemeClr val="tx1"/>
                          </a:solidFill>
                          <a:effectLst/>
                          <a:latin typeface="Calibri"/>
                        </a:rPr>
                        <a:t>Photo Credit: Directory </a:t>
                      </a:r>
                      <a:r>
                        <a:rPr lang="en-US" sz="900" b="0" i="0" u="none" strike="noStrike" dirty="0" err="1">
                          <a:solidFill>
                            <a:schemeClr val="tx1"/>
                          </a:solidFill>
                          <a:effectLst/>
                          <a:latin typeface="Calibri"/>
                        </a:rPr>
                        <a:t>geralt</a:t>
                      </a:r>
                      <a:r>
                        <a:rPr lang="en-US" sz="900" b="0" i="0" u="none" strike="noStrike" dirty="0">
                          <a:solidFill>
                            <a:schemeClr val="tx1"/>
                          </a:solidFill>
                          <a:effectLst/>
                          <a:latin typeface="Calibri"/>
                        </a:rPr>
                        <a:t> </a:t>
                      </a:r>
                      <a:r>
                        <a:rPr lang="en-US" sz="900" b="0" i="0" u="none" strike="noStrike" dirty="0">
                          <a:solidFill>
                            <a:srgbClr val="00B050"/>
                          </a:solidFill>
                          <a:effectLst/>
                          <a:latin typeface="Calibri"/>
                          <a:hlinkClick r:id="rId3"/>
                        </a:rPr>
                        <a:t>https://pixabay.com/photos/directory-board-direction-next-1161965/</a:t>
                      </a:r>
                      <a:r>
                        <a:rPr lang="en-US" sz="900" b="0" i="0" u="none" strike="noStrike" dirty="0">
                          <a:solidFill>
                            <a:srgbClr val="00B050"/>
                          </a:solidFill>
                          <a:effectLst/>
                          <a:latin typeface="Calibri"/>
                        </a:rPr>
                        <a:t> </a:t>
                      </a:r>
                      <a:r>
                        <a:rPr lang="en-US" sz="900" b="0" i="0" u="none" strike="noStrike" dirty="0">
                          <a:solidFill>
                            <a:srgbClr val="00B050"/>
                          </a:solidFill>
                          <a:effectLst/>
                          <a:latin typeface="Calibri"/>
                          <a:hlinkClick r:id="rId3"/>
                        </a:rPr>
                        <a:t>https://pixabay.com/service/license/</a:t>
                      </a:r>
                      <a:r>
                        <a:rPr lang="en-US" sz="900" b="0" i="0" u="none" strike="noStrike" dirty="0">
                          <a:solidFill>
                            <a:srgbClr val="00B050"/>
                          </a:solidFill>
                          <a:effectLst/>
                          <a:latin typeface="Calibri"/>
                        </a:rPr>
                        <a:t> </a:t>
                      </a:r>
                    </a:p>
                  </a:txBody>
                  <a:tcPr marL="3493" marR="3493" marT="3492" marB="0" anchor="b">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326015">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9pPr>
                    </a:lstStyle>
                    <a:p>
                      <a:pPr algn="l" fontAlgn="b"/>
                      <a:r>
                        <a:rPr lang="en-US" sz="900" b="0" i="0" u="none" strike="noStrike" dirty="0">
                          <a:solidFill>
                            <a:schemeClr val="tx1"/>
                          </a:solidFill>
                          <a:effectLst/>
                          <a:latin typeface="Calibri"/>
                        </a:rPr>
                        <a:t>Slide 9</a:t>
                      </a:r>
                    </a:p>
                  </a:txBody>
                  <a:tcPr marL="3493" marR="3493" marT="3492" marB="0" anchor="b">
                    <a:lnL>
                      <a:noFill/>
                    </a:lnL>
                    <a:lnR>
                      <a:noFill/>
                    </a:lnR>
                    <a:lnT>
                      <a:noFill/>
                    </a:lnT>
                    <a:lnB>
                      <a:no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9pPr>
                    </a:lstStyle>
                    <a:p>
                      <a:pPr marL="0" marR="0" lvl="0" indent="0" algn="l" defTabSz="914400" rtl="0" eaLnBrk="1" fontAlgn="b" latinLnBrk="0" hangingPunct="1">
                        <a:lnSpc>
                          <a:spcPct val="100000"/>
                        </a:lnSpc>
                        <a:spcBef>
                          <a:spcPts val="0"/>
                        </a:spcBef>
                        <a:spcAft>
                          <a:spcPts val="0"/>
                        </a:spcAft>
                        <a:buClr>
                          <a:srgbClr val="000000"/>
                        </a:buClr>
                        <a:buSzTx/>
                        <a:buFont typeface="Arial"/>
                        <a:buNone/>
                        <a:tabLst/>
                        <a:defRPr/>
                      </a:pPr>
                      <a:r>
                        <a:rPr kumimoji="0" lang="en-US" sz="900" b="0" i="0" u="none" strike="noStrike" kern="0" cap="none" spc="0" normalizeH="0" baseline="0" noProof="0" dirty="0">
                          <a:ln>
                            <a:noFill/>
                          </a:ln>
                          <a:solidFill>
                            <a:srgbClr val="000000"/>
                          </a:solidFill>
                          <a:effectLst/>
                          <a:uLnTx/>
                          <a:uFillTx/>
                          <a:latin typeface="Calibri"/>
                          <a:ea typeface="+mn-ea"/>
                          <a:cs typeface="+mn-cs"/>
                          <a:sym typeface="Arial"/>
                        </a:rPr>
                        <a:t>Photo Credit: </a:t>
                      </a:r>
                      <a:r>
                        <a:rPr kumimoji="0" lang="en-US" sz="900" b="0" i="0" u="none" strike="noStrike" kern="0" cap="none" spc="0" normalizeH="0" baseline="0" noProof="0" dirty="0" err="1">
                          <a:ln>
                            <a:noFill/>
                          </a:ln>
                          <a:solidFill>
                            <a:srgbClr val="000000"/>
                          </a:solidFill>
                          <a:effectLst/>
                          <a:uLnTx/>
                          <a:uFillTx/>
                          <a:latin typeface="Calibri"/>
                          <a:ea typeface="+mn-ea"/>
                          <a:cs typeface="+mn-cs"/>
                          <a:sym typeface="Arial"/>
                        </a:rPr>
                        <a:t>Kaso</a:t>
                      </a:r>
                      <a:r>
                        <a:rPr kumimoji="0" lang="en-US" sz="900" b="0" i="0" u="none" strike="noStrike" kern="0" cap="none" spc="0" normalizeH="0" baseline="0" noProof="0" dirty="0">
                          <a:ln>
                            <a:noFill/>
                          </a:ln>
                          <a:solidFill>
                            <a:srgbClr val="000000"/>
                          </a:solidFill>
                          <a:effectLst/>
                          <a:uLnTx/>
                          <a:uFillTx/>
                          <a:latin typeface="Calibri"/>
                          <a:ea typeface="+mn-ea"/>
                          <a:cs typeface="+mn-cs"/>
                          <a:sym typeface="Arial"/>
                        </a:rPr>
                        <a:t> Individual I-logo </a:t>
                      </a:r>
                      <a:r>
                        <a:rPr kumimoji="0" lang="en-US" sz="900" b="0" i="0" u="none" strike="noStrike" kern="0" cap="none" spc="0" normalizeH="0" baseline="0" noProof="0" dirty="0">
                          <a:ln>
                            <a:noFill/>
                          </a:ln>
                          <a:solidFill>
                            <a:srgbClr val="000000"/>
                          </a:solidFill>
                          <a:effectLst/>
                          <a:uLnTx/>
                          <a:uFillTx/>
                          <a:latin typeface="Calibri"/>
                          <a:ea typeface="+mn-ea"/>
                          <a:cs typeface="+mn-cs"/>
                          <a:sym typeface="Arial"/>
                          <a:hlinkClick r:id="rId5">
                            <a:extLst>
                              <a:ext uri="{A12FA001-AC4F-418D-AE19-62706E023703}">
                                <ahyp:hlinkClr xmlns:ahyp="http://schemas.microsoft.com/office/drawing/2018/hyperlinkcolor" val="tx"/>
                              </a:ext>
                            </a:extLst>
                          </a:hlinkClick>
                        </a:rPr>
                        <a:t>https://en.wikipedia.org/wiki/File:Individual-i.svg#/media/File:Individual-i.svg</a:t>
                      </a:r>
                      <a:r>
                        <a:rPr kumimoji="0" lang="en-US" sz="900" b="0" i="0" u="none" strike="noStrike" kern="0" cap="none" spc="0" normalizeH="0" baseline="0" noProof="0" dirty="0">
                          <a:ln>
                            <a:noFill/>
                          </a:ln>
                          <a:solidFill>
                            <a:srgbClr val="000000"/>
                          </a:solidFill>
                          <a:effectLst/>
                          <a:uLnTx/>
                          <a:uFillTx/>
                          <a:latin typeface="Calibri"/>
                          <a:ea typeface="+mn-ea"/>
                          <a:cs typeface="+mn-cs"/>
                          <a:sym typeface="Arial"/>
                        </a:rPr>
                        <a:t> Public Domain </a:t>
                      </a:r>
                    </a:p>
                  </a:txBody>
                  <a:tcPr marL="3493" marR="3493" marT="3492" marB="0" anchor="b">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326015">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9pPr>
                    </a:lstStyle>
                    <a:p>
                      <a:pPr algn="l" fontAlgn="b"/>
                      <a:r>
                        <a:rPr lang="en-US" sz="900" b="0" i="0" u="none" strike="noStrike" dirty="0">
                          <a:solidFill>
                            <a:schemeClr val="tx1"/>
                          </a:solidFill>
                          <a:effectLst/>
                          <a:latin typeface="Calibri"/>
                        </a:rPr>
                        <a:t>Slide 10</a:t>
                      </a:r>
                    </a:p>
                  </a:txBody>
                  <a:tcPr marL="3493" marR="3493" marT="3492" marB="0" anchor="b">
                    <a:lnL>
                      <a:noFill/>
                    </a:lnL>
                    <a:lnR>
                      <a:noFill/>
                    </a:lnR>
                    <a:lnT>
                      <a:noFill/>
                    </a:lnT>
                    <a:lnB>
                      <a:no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9pPr>
                    </a:lstStyle>
                    <a:p>
                      <a:pPr algn="l" fontAlgn="b"/>
                      <a:r>
                        <a:rPr lang="en-US" sz="900" b="0" i="0" u="none" strike="noStrike" dirty="0">
                          <a:solidFill>
                            <a:schemeClr val="tx1"/>
                          </a:solidFill>
                          <a:effectLst/>
                          <a:latin typeface="Calibri"/>
                        </a:rPr>
                        <a:t>Photo Credit: fish eye view of city Joshua Rawson-Harris  </a:t>
                      </a:r>
                      <a:r>
                        <a:rPr lang="en-US" sz="900" b="0" i="0" u="none" strike="noStrike" dirty="0">
                          <a:solidFill>
                            <a:schemeClr val="tx1"/>
                          </a:solidFill>
                          <a:effectLst/>
                          <a:latin typeface="Calibri"/>
                          <a:hlinkClick r:id="rId3"/>
                        </a:rPr>
                        <a:t>https://unsplash.com/photos/KRELIShKxTM</a:t>
                      </a:r>
                      <a:r>
                        <a:rPr lang="en-US" sz="900" b="0" i="0" u="none" strike="noStrike" dirty="0">
                          <a:solidFill>
                            <a:schemeClr val="tx1"/>
                          </a:solidFill>
                          <a:effectLst/>
                          <a:latin typeface="Calibri"/>
                        </a:rPr>
                        <a:t> </a:t>
                      </a:r>
                      <a:r>
                        <a:rPr lang="en-US" sz="900" b="0" i="0" u="none" strike="noStrike" dirty="0">
                          <a:solidFill>
                            <a:schemeClr val="tx1"/>
                          </a:solidFill>
                          <a:effectLst/>
                          <a:latin typeface="Calibri"/>
                          <a:hlinkClick r:id="rId3"/>
                        </a:rPr>
                        <a:t>https://unsplash.com/license</a:t>
                      </a:r>
                      <a:r>
                        <a:rPr lang="en-US" sz="900" b="0" i="0" u="none" strike="noStrike" dirty="0">
                          <a:solidFill>
                            <a:schemeClr val="tx1"/>
                          </a:solidFill>
                          <a:effectLst/>
                          <a:latin typeface="Calibri"/>
                        </a:rPr>
                        <a:t> </a:t>
                      </a:r>
                    </a:p>
                  </a:txBody>
                  <a:tcPr marL="3493" marR="3493" marT="3492" marB="0" anchor="b">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326015">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9pPr>
                    </a:lstStyle>
                    <a:p>
                      <a:pPr algn="l" fontAlgn="b"/>
                      <a:r>
                        <a:rPr lang="en-US" sz="900" b="0" i="0" u="none" strike="noStrike" dirty="0">
                          <a:solidFill>
                            <a:schemeClr val="tx1"/>
                          </a:solidFill>
                          <a:effectLst/>
                          <a:latin typeface="Calibri"/>
                        </a:rPr>
                        <a:t>Slides 13 and 28</a:t>
                      </a:r>
                    </a:p>
                  </a:txBody>
                  <a:tcPr marL="3493" marR="3493" marT="3492" marB="0" anchor="b">
                    <a:lnL>
                      <a:noFill/>
                    </a:lnL>
                    <a:lnR>
                      <a:noFill/>
                    </a:lnR>
                    <a:lnT>
                      <a:noFill/>
                    </a:lnT>
                    <a:lnB>
                      <a:no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9pPr>
                    </a:lstStyle>
                    <a:p>
                      <a:pPr marL="0" marR="0" lvl="0" indent="0" algn="l" defTabSz="457200" rtl="0" eaLnBrk="1" fontAlgn="b"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alibri"/>
                          <a:ea typeface="+mn-ea"/>
                          <a:cs typeface="+mn-cs"/>
                        </a:rPr>
                        <a:t>Photo Credit: Illustrated silhouette of a black cat nehtaeh79 </a:t>
                      </a:r>
                      <a:r>
                        <a:rPr kumimoji="0" lang="en-US" sz="900" b="0" i="0" u="none" strike="noStrike" kern="1200" cap="none" spc="0" normalizeH="0" baseline="0" noProof="0" dirty="0">
                          <a:ln>
                            <a:noFill/>
                          </a:ln>
                          <a:solidFill>
                            <a:srgbClr val="00B050"/>
                          </a:solidFill>
                          <a:effectLst/>
                          <a:uLnTx/>
                          <a:uFillTx/>
                          <a:latin typeface="Calibri"/>
                          <a:ea typeface="+mn-ea"/>
                          <a:cs typeface="+mn-cs"/>
                          <a:hlinkClick r:id="rId3"/>
                        </a:rPr>
                        <a:t>http://www.freestockphotos.biz/stockphoto/16624</a:t>
                      </a:r>
                      <a:r>
                        <a:rPr kumimoji="0" lang="en-US" sz="900" b="0" i="0" u="none" strike="noStrike" kern="1200" cap="none" spc="0" normalizeH="0" baseline="0" noProof="0" dirty="0">
                          <a:ln>
                            <a:noFill/>
                          </a:ln>
                          <a:solidFill>
                            <a:srgbClr val="00B050"/>
                          </a:solidFill>
                          <a:effectLst/>
                          <a:uLnTx/>
                          <a:uFillTx/>
                          <a:latin typeface="Calibri"/>
                          <a:ea typeface="+mn-ea"/>
                          <a:cs typeface="+mn-cs"/>
                        </a:rPr>
                        <a:t>  </a:t>
                      </a:r>
                      <a:r>
                        <a:rPr kumimoji="0" lang="en-US" sz="900" b="0" i="0" u="none" strike="noStrike" kern="1200" cap="none" spc="0" normalizeH="0" baseline="0" noProof="0" dirty="0">
                          <a:ln>
                            <a:noFill/>
                          </a:ln>
                          <a:solidFill>
                            <a:srgbClr val="00B050"/>
                          </a:solidFill>
                          <a:effectLst/>
                          <a:uLnTx/>
                          <a:uFillTx/>
                          <a:latin typeface="Calibri"/>
                          <a:ea typeface="+mn-ea"/>
                          <a:cs typeface="+mn-cs"/>
                          <a:hlinkClick r:id="rId3"/>
                        </a:rPr>
                        <a:t>http://creativecommons.org/publicdomain/zero/1.0/</a:t>
                      </a:r>
                      <a:r>
                        <a:rPr kumimoji="0" lang="en-US" sz="900" b="0" i="0" u="none" strike="noStrike" kern="1200" cap="none" spc="0" normalizeH="0" baseline="0" noProof="0" dirty="0">
                          <a:ln>
                            <a:noFill/>
                          </a:ln>
                          <a:solidFill>
                            <a:srgbClr val="00B050"/>
                          </a:solidFill>
                          <a:effectLst/>
                          <a:uLnTx/>
                          <a:uFillTx/>
                          <a:latin typeface="Calibri"/>
                          <a:ea typeface="+mn-ea"/>
                          <a:cs typeface="+mn-cs"/>
                        </a:rPr>
                        <a:t> </a:t>
                      </a:r>
                    </a:p>
                  </a:txBody>
                  <a:tcPr marL="3493" marR="3493" marT="3492" marB="0" anchor="b">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326015">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9pPr>
                    </a:lstStyle>
                    <a:p>
                      <a:pPr algn="l" fontAlgn="b"/>
                      <a:r>
                        <a:rPr lang="en-US" sz="900" b="0" i="0" u="none" strike="noStrike" dirty="0">
                          <a:solidFill>
                            <a:schemeClr val="tx1"/>
                          </a:solidFill>
                          <a:effectLst/>
                          <a:latin typeface="Calibri"/>
                        </a:rPr>
                        <a:t>Slide 15</a:t>
                      </a:r>
                    </a:p>
                  </a:txBody>
                  <a:tcPr marL="3493" marR="3493" marT="3492" marB="0" anchor="b">
                    <a:lnL>
                      <a:noFill/>
                    </a:lnL>
                    <a:lnR>
                      <a:noFill/>
                    </a:lnR>
                    <a:lnT>
                      <a:noFill/>
                    </a:lnT>
                    <a:lnB>
                      <a:no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9pPr>
                    </a:lstStyle>
                    <a:p>
                      <a:pPr marL="0" marR="0" indent="0" algn="l" defTabSz="457200" rtl="0" eaLnBrk="1" fontAlgn="b" latinLnBrk="0" hangingPunct="1">
                        <a:lnSpc>
                          <a:spcPct val="100000"/>
                        </a:lnSpc>
                        <a:spcBef>
                          <a:spcPts val="0"/>
                        </a:spcBef>
                        <a:spcAft>
                          <a:spcPts val="0"/>
                        </a:spcAft>
                        <a:buClrTx/>
                        <a:buSzTx/>
                        <a:buFontTx/>
                        <a:buNone/>
                        <a:tabLst/>
                        <a:defRPr/>
                      </a:pPr>
                      <a:r>
                        <a:rPr lang="en-US" sz="900" b="0" i="0" u="none" strike="noStrike" dirty="0">
                          <a:solidFill>
                            <a:schemeClr val="tx1"/>
                          </a:solidFill>
                          <a:effectLst/>
                          <a:latin typeface="Calibri" panose="020F0502020204030204" pitchFamily="34" charset="0"/>
                          <a:cs typeface="Calibri" panose="020F0502020204030204" pitchFamily="34" charset="0"/>
                        </a:rPr>
                        <a:t>Photo Credit: We Want Justice sign Lorie Shaull </a:t>
                      </a:r>
                      <a:r>
                        <a:rPr lang="en-US" sz="900" b="0" i="0" u="none" strike="noStrike" dirty="0">
                          <a:solidFill>
                            <a:schemeClr val="tx1"/>
                          </a:solidFill>
                          <a:effectLst/>
                          <a:latin typeface="Calibri" panose="020F0502020204030204" pitchFamily="34" charset="0"/>
                          <a:cs typeface="Calibri" panose="020F0502020204030204" pitchFamily="34" charset="0"/>
                          <a:hlinkClick r:id="rId3"/>
                        </a:rPr>
                        <a:t>https://www.flickr.com/photos/number7cloud/27615432073</a:t>
                      </a:r>
                      <a:r>
                        <a:rPr lang="en-US" sz="900" b="0" i="0" u="none" strike="noStrike" dirty="0">
                          <a:solidFill>
                            <a:schemeClr val="tx1"/>
                          </a:solidFill>
                          <a:effectLst/>
                          <a:latin typeface="Calibri" panose="020F0502020204030204" pitchFamily="34" charset="0"/>
                          <a:cs typeface="Calibri" panose="020F0502020204030204" pitchFamily="34" charset="0"/>
                        </a:rPr>
                        <a:t> </a:t>
                      </a:r>
                      <a:r>
                        <a:rPr lang="en-US" sz="900" b="0" i="0" u="none" strike="noStrike" dirty="0">
                          <a:solidFill>
                            <a:schemeClr val="tx1"/>
                          </a:solidFill>
                          <a:effectLst/>
                          <a:latin typeface="Calibri" panose="020F0502020204030204" pitchFamily="34" charset="0"/>
                          <a:cs typeface="Calibri" panose="020F0502020204030204" pitchFamily="34" charset="0"/>
                          <a:hlinkClick r:id="rId3"/>
                        </a:rPr>
                        <a:t>https://creativecommons.org/licenses/by-sa/2.0/</a:t>
                      </a:r>
                      <a:r>
                        <a:rPr lang="en-US" sz="900" b="0" i="0" u="none" strike="noStrike" dirty="0">
                          <a:solidFill>
                            <a:schemeClr val="tx1"/>
                          </a:solidFill>
                          <a:effectLst/>
                          <a:latin typeface="Calibri" panose="020F0502020204030204" pitchFamily="34" charset="0"/>
                          <a:cs typeface="Calibri" panose="020F0502020204030204" pitchFamily="34" charset="0"/>
                        </a:rPr>
                        <a:t> </a:t>
                      </a:r>
                    </a:p>
                  </a:txBody>
                  <a:tcPr marL="3493" marR="3493" marT="3492" marB="0" anchor="b">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r h="326015">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9pPr>
                    </a:lstStyle>
                    <a:p>
                      <a:pPr algn="l" fontAlgn="b"/>
                      <a:r>
                        <a:rPr lang="en-US" sz="900" b="0" i="0" u="none" strike="noStrike" dirty="0">
                          <a:solidFill>
                            <a:schemeClr val="tx1"/>
                          </a:solidFill>
                          <a:effectLst/>
                          <a:latin typeface="Calibri"/>
                        </a:rPr>
                        <a:t>Slide 16</a:t>
                      </a:r>
                    </a:p>
                  </a:txBody>
                  <a:tcPr marL="3493" marR="3493" marT="3492" marB="0" anchor="b">
                    <a:lnL>
                      <a:noFill/>
                    </a:lnL>
                    <a:lnR>
                      <a:noFill/>
                    </a:lnR>
                    <a:lnT>
                      <a:noFill/>
                    </a:lnT>
                    <a:lnB>
                      <a:no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9pPr>
                    </a:lstStyle>
                    <a:p>
                      <a:pPr marL="0" marR="0" indent="0" algn="l" defTabSz="457200" rtl="0" eaLnBrk="1" fontAlgn="b" latinLnBrk="0" hangingPunct="1">
                        <a:lnSpc>
                          <a:spcPct val="100000"/>
                        </a:lnSpc>
                        <a:spcBef>
                          <a:spcPts val="0"/>
                        </a:spcBef>
                        <a:spcAft>
                          <a:spcPts val="0"/>
                        </a:spcAft>
                        <a:buClrTx/>
                        <a:buSzTx/>
                        <a:buFontTx/>
                        <a:buNone/>
                        <a:tabLst/>
                        <a:defRPr/>
                      </a:pPr>
                      <a:r>
                        <a:rPr lang="en-US" sz="900" dirty="0">
                          <a:solidFill>
                            <a:schemeClr val="tx1"/>
                          </a:solidFill>
                          <a:latin typeface="Calibri" panose="020F0502020204030204" pitchFamily="34" charset="0"/>
                          <a:cs typeface="Calibri" panose="020F0502020204030204" pitchFamily="34" charset="0"/>
                        </a:rPr>
                        <a:t>Photo Credit: People walking on street holding banner in between building during daytime Yeo Khee </a:t>
                      </a:r>
                      <a:r>
                        <a:rPr lang="en-US" sz="900" dirty="0">
                          <a:solidFill>
                            <a:schemeClr val="tx1"/>
                          </a:solidFill>
                          <a:latin typeface="Calibri" panose="020F0502020204030204" pitchFamily="34" charset="0"/>
                          <a:cs typeface="Calibri" panose="020F0502020204030204" pitchFamily="34" charset="0"/>
                          <a:hlinkClick r:id="rId3"/>
                        </a:rPr>
                        <a:t>https://unsplash.com/photos/LpBRtSuMLkI</a:t>
                      </a:r>
                      <a:r>
                        <a:rPr lang="en-US" sz="900" dirty="0">
                          <a:solidFill>
                            <a:schemeClr val="tx1"/>
                          </a:solidFill>
                          <a:latin typeface="Calibri" panose="020F0502020204030204" pitchFamily="34" charset="0"/>
                          <a:cs typeface="Calibri" panose="020F0502020204030204" pitchFamily="34" charset="0"/>
                        </a:rPr>
                        <a:t> </a:t>
                      </a:r>
                      <a:r>
                        <a:rPr lang="en-US" sz="900" dirty="0">
                          <a:solidFill>
                            <a:schemeClr val="tx1"/>
                          </a:solidFill>
                          <a:latin typeface="Calibri" panose="020F0502020204030204" pitchFamily="34" charset="0"/>
                          <a:cs typeface="Calibri" panose="020F0502020204030204" pitchFamily="34" charset="0"/>
                          <a:hlinkClick r:id="rId3"/>
                        </a:rPr>
                        <a:t>https://unsplash.com/license</a:t>
                      </a:r>
                      <a:r>
                        <a:rPr lang="en-US" sz="900" dirty="0">
                          <a:solidFill>
                            <a:schemeClr val="tx1"/>
                          </a:solidFill>
                          <a:latin typeface="Calibri" panose="020F0502020204030204" pitchFamily="34" charset="0"/>
                          <a:cs typeface="Calibri" panose="020F0502020204030204" pitchFamily="34" charset="0"/>
                        </a:rPr>
                        <a:t> </a:t>
                      </a:r>
                    </a:p>
                  </a:txBody>
                  <a:tcPr marL="3493" marR="3493" marT="3492" marB="0" anchor="b">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0008"/>
                  </a:ext>
                </a:extLst>
              </a:tr>
              <a:tr h="201184">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9pPr>
                    </a:lstStyle>
                    <a:p>
                      <a:pPr algn="l" fontAlgn="b"/>
                      <a:r>
                        <a:rPr lang="en-US" sz="900" b="0" i="0" u="none" strike="noStrike" dirty="0">
                          <a:solidFill>
                            <a:schemeClr val="tx1"/>
                          </a:solidFill>
                          <a:effectLst/>
                          <a:latin typeface="Calibri"/>
                        </a:rPr>
                        <a:t>Slide 19</a:t>
                      </a:r>
                    </a:p>
                  </a:txBody>
                  <a:tcPr marL="3493" marR="3493" marT="3492" marB="0" anchor="b">
                    <a:lnL>
                      <a:noFill/>
                    </a:lnL>
                    <a:lnR>
                      <a:noFill/>
                    </a:lnR>
                    <a:lnT>
                      <a:noFill/>
                    </a:lnT>
                    <a:lnB>
                      <a:no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9pPr>
                    </a:lstStyle>
                    <a:p>
                      <a:pPr algn="l" fontAlgn="b"/>
                      <a:r>
                        <a:rPr lang="en-US" sz="900" b="0" i="0" u="none" strike="noStrike" dirty="0">
                          <a:solidFill>
                            <a:schemeClr val="tx1"/>
                          </a:solidFill>
                          <a:effectLst/>
                          <a:latin typeface="Calibri" panose="020F0502020204030204" pitchFamily="34" charset="0"/>
                          <a:cs typeface="Calibri" panose="020F0502020204030204" pitchFamily="34" charset="0"/>
                        </a:rPr>
                        <a:t>Photo Credit: Image by </a:t>
                      </a:r>
                      <a:r>
                        <a:rPr lang="en-US" sz="900" b="0" i="0" u="none" strike="noStrike" dirty="0" err="1">
                          <a:solidFill>
                            <a:schemeClr val="tx1"/>
                          </a:solidFill>
                          <a:effectLst/>
                          <a:latin typeface="Calibri" panose="020F0502020204030204" pitchFamily="34" charset="0"/>
                          <a:cs typeface="Calibri" panose="020F0502020204030204" pitchFamily="34" charset="0"/>
                        </a:rPr>
                        <a:t>Olya</a:t>
                      </a:r>
                      <a:r>
                        <a:rPr lang="en-US" sz="900" b="0" i="0" u="none" strike="noStrike" dirty="0">
                          <a:solidFill>
                            <a:schemeClr val="tx1"/>
                          </a:solidFill>
                          <a:effectLst/>
                          <a:latin typeface="Calibri" panose="020F0502020204030204" pitchFamily="34" charset="0"/>
                          <a:cs typeface="Calibri" panose="020F0502020204030204" pitchFamily="34" charset="0"/>
                        </a:rPr>
                        <a:t> Glantsman </a:t>
                      </a:r>
                      <a:r>
                        <a:rPr kumimoji="0" lang="en-US" sz="900" b="0" i="0" u="none" strike="noStrike" kern="0" cap="none" spc="0" normalizeH="0" baseline="0" noProof="0" dirty="0">
                          <a:ln>
                            <a:noFill/>
                          </a:ln>
                          <a:solidFill>
                            <a:srgbClr val="00B050"/>
                          </a:solidFill>
                          <a:effectLst/>
                          <a:uLnTx/>
                          <a:uFillTx/>
                          <a:latin typeface="Calibri"/>
                          <a:ea typeface="+mn-ea"/>
                          <a:cs typeface="+mn-cs"/>
                          <a:sym typeface="Arial"/>
                          <a:hlinkClick r:id="rId4"/>
                        </a:rPr>
                        <a:t>https://creativecommons.org/licenses/by/4.0/</a:t>
                      </a:r>
                      <a:r>
                        <a:rPr kumimoji="0" lang="en-US" sz="900" b="0" i="0" u="none" strike="noStrike" kern="0" cap="none" spc="0" normalizeH="0" baseline="0" noProof="0" dirty="0">
                          <a:ln>
                            <a:noFill/>
                          </a:ln>
                          <a:solidFill>
                            <a:srgbClr val="00B050"/>
                          </a:solidFill>
                          <a:effectLst/>
                          <a:uLnTx/>
                          <a:uFillTx/>
                          <a:latin typeface="Calibri"/>
                          <a:ea typeface="+mn-ea"/>
                          <a:cs typeface="+mn-cs"/>
                          <a:sym typeface="Arial"/>
                        </a:rPr>
                        <a:t> </a:t>
                      </a:r>
                      <a:endParaRPr lang="en-US" sz="900" b="0" i="0" u="none" strike="noStrike" dirty="0">
                        <a:solidFill>
                          <a:schemeClr val="tx1"/>
                        </a:solidFill>
                        <a:effectLst/>
                        <a:latin typeface="Calibri" panose="020F0502020204030204" pitchFamily="34" charset="0"/>
                        <a:cs typeface="Calibri" panose="020F0502020204030204" pitchFamily="34" charset="0"/>
                      </a:endParaRPr>
                    </a:p>
                  </a:txBody>
                  <a:tcPr marL="3493" marR="3493" marT="3492" marB="0" anchor="b">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0009"/>
                  </a:ext>
                </a:extLst>
              </a:tr>
              <a:tr h="326015">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9pPr>
                    </a:lstStyle>
                    <a:p>
                      <a:pPr algn="l" fontAlgn="b"/>
                      <a:r>
                        <a:rPr lang="en-US" sz="900" b="0" i="0" u="none" strike="noStrike" dirty="0">
                          <a:solidFill>
                            <a:schemeClr val="tx1"/>
                          </a:solidFill>
                          <a:effectLst/>
                          <a:latin typeface="Calibri"/>
                        </a:rPr>
                        <a:t>Slide 20</a:t>
                      </a:r>
                    </a:p>
                  </a:txBody>
                  <a:tcPr marL="3493" marR="3493" marT="3492" marB="0" anchor="b">
                    <a:lnL>
                      <a:noFill/>
                    </a:lnL>
                    <a:lnR>
                      <a:noFill/>
                    </a:lnR>
                    <a:lnT>
                      <a:noFill/>
                    </a:lnT>
                    <a:lnB>
                      <a:no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9pPr>
                    </a:lstStyle>
                    <a:p>
                      <a:pPr marL="0" marR="0" indent="0" algn="l" defTabSz="457200" rtl="0" eaLnBrk="1" fontAlgn="b" latinLnBrk="0" hangingPunct="1">
                        <a:lnSpc>
                          <a:spcPct val="100000"/>
                        </a:lnSpc>
                        <a:spcBef>
                          <a:spcPts val="0"/>
                        </a:spcBef>
                        <a:spcAft>
                          <a:spcPts val="0"/>
                        </a:spcAft>
                        <a:buClrTx/>
                        <a:buSzTx/>
                        <a:buFontTx/>
                        <a:buNone/>
                        <a:tabLst/>
                        <a:defRPr/>
                      </a:pPr>
                      <a:r>
                        <a:rPr lang="en-US" sz="900" b="0" i="0" u="none" strike="noStrike" dirty="0">
                          <a:solidFill>
                            <a:schemeClr val="tx1"/>
                          </a:solidFill>
                          <a:effectLst/>
                          <a:latin typeface="Calibri" panose="020F0502020204030204" pitchFamily="34" charset="0"/>
                          <a:cs typeface="Calibri" panose="020F0502020204030204" pitchFamily="34" charset="0"/>
                        </a:rPr>
                        <a:t>Photo Credit: Cartography GDJ </a:t>
                      </a:r>
                      <a:r>
                        <a:rPr lang="en-US" sz="900" b="0" i="0" u="none" strike="noStrike" dirty="0">
                          <a:solidFill>
                            <a:schemeClr val="tx1"/>
                          </a:solidFill>
                          <a:effectLst/>
                          <a:latin typeface="Calibri" panose="020F0502020204030204" pitchFamily="34" charset="0"/>
                          <a:cs typeface="Calibri" panose="020F0502020204030204" pitchFamily="34" charset="0"/>
                          <a:hlinkClick r:id="rId3"/>
                        </a:rPr>
                        <a:t>https://pixabay.com/vectors/cartography-continents-earth-3244166/</a:t>
                      </a:r>
                      <a:r>
                        <a:rPr lang="en-US" sz="900" b="0" i="0" u="none" strike="noStrike" dirty="0">
                          <a:solidFill>
                            <a:schemeClr val="tx1"/>
                          </a:solidFill>
                          <a:effectLst/>
                          <a:latin typeface="Calibri" panose="020F0502020204030204" pitchFamily="34" charset="0"/>
                          <a:cs typeface="Calibri" panose="020F0502020204030204" pitchFamily="34" charset="0"/>
                        </a:rPr>
                        <a:t> </a:t>
                      </a:r>
                      <a:r>
                        <a:rPr lang="en-US" sz="900" b="0" i="0" u="none" strike="noStrike" dirty="0">
                          <a:solidFill>
                            <a:schemeClr val="tx1"/>
                          </a:solidFill>
                          <a:effectLst/>
                          <a:latin typeface="Calibri" panose="020F0502020204030204" pitchFamily="34" charset="0"/>
                          <a:cs typeface="Calibri" panose="020F0502020204030204" pitchFamily="34" charset="0"/>
                          <a:hlinkClick r:id="rId3"/>
                        </a:rPr>
                        <a:t>https://pixabay.com/service/license/</a:t>
                      </a:r>
                      <a:r>
                        <a:rPr lang="en-US" sz="900" b="0" i="0" u="none" strike="noStrike" dirty="0">
                          <a:solidFill>
                            <a:schemeClr val="tx1"/>
                          </a:solidFill>
                          <a:effectLst/>
                          <a:latin typeface="Calibri" panose="020F0502020204030204" pitchFamily="34" charset="0"/>
                          <a:cs typeface="Calibri" panose="020F0502020204030204" pitchFamily="34" charset="0"/>
                        </a:rPr>
                        <a:t> </a:t>
                      </a:r>
                    </a:p>
                  </a:txBody>
                  <a:tcPr marL="3493" marR="3493" marT="3492" marB="0" anchor="b">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0010"/>
                  </a:ext>
                </a:extLst>
              </a:tr>
              <a:tr h="190385">
                <a:tc>
                  <a:txBody>
                    <a:bodyPr/>
                    <a:lstStyle/>
                    <a:p>
                      <a:pPr algn="l" fontAlgn="b"/>
                      <a:r>
                        <a:rPr lang="en-US" sz="900" b="0" i="0" u="none" strike="noStrike" dirty="0">
                          <a:solidFill>
                            <a:schemeClr val="tx1"/>
                          </a:solidFill>
                          <a:effectLst/>
                          <a:latin typeface="Calibri"/>
                        </a:rPr>
                        <a:t>Slide 26</a:t>
                      </a:r>
                    </a:p>
                  </a:txBody>
                  <a:tcPr marL="3493" marR="3493" marT="3492" marB="0" anchor="b">
                    <a:lnL>
                      <a:noFill/>
                    </a:lnL>
                    <a:lnR>
                      <a:noFill/>
                    </a:lnR>
                    <a:lnT>
                      <a:noFill/>
                    </a:lnT>
                    <a:lnB>
                      <a:noFill/>
                    </a:lnB>
                    <a:lnTlToBr w="12700" cmpd="sng">
                      <a:noFill/>
                      <a:prstDash val="solid"/>
                    </a:lnTlToBr>
                    <a:lnBlToTr w="12700" cmpd="sng">
                      <a:noFill/>
                      <a:prstDash val="solid"/>
                    </a:lnBlToTr>
                    <a:noFill/>
                  </a:tcPr>
                </a:tc>
                <a:tc>
                  <a:txBody>
                    <a:bodyPr/>
                    <a:lstStyle/>
                    <a:p>
                      <a:pPr marL="0" marR="0" indent="0" algn="l" defTabSz="457200" rtl="0" eaLnBrk="1" fontAlgn="b" latinLnBrk="0" hangingPunct="1">
                        <a:lnSpc>
                          <a:spcPct val="100000"/>
                        </a:lnSpc>
                        <a:spcBef>
                          <a:spcPts val="0"/>
                        </a:spcBef>
                        <a:spcAft>
                          <a:spcPts val="0"/>
                        </a:spcAft>
                        <a:buClrTx/>
                        <a:buSzTx/>
                        <a:buFontTx/>
                        <a:buNone/>
                        <a:tabLst/>
                        <a:defRPr/>
                      </a:pPr>
                      <a:r>
                        <a:rPr lang="en-US" sz="900" b="0" i="0" u="none" strike="noStrike" dirty="0">
                          <a:solidFill>
                            <a:schemeClr val="tx1"/>
                          </a:solidFill>
                          <a:effectLst/>
                          <a:latin typeface="Calibri" panose="020F0502020204030204" pitchFamily="34" charset="0"/>
                          <a:cs typeface="Calibri" panose="020F0502020204030204" pitchFamily="34" charset="0"/>
                        </a:rPr>
                        <a:t>Photo Credit: Info Kaleidico </a:t>
                      </a:r>
                      <a:r>
                        <a:rPr lang="en-US" sz="900" b="0" i="0" u="none" strike="noStrike" dirty="0">
                          <a:solidFill>
                            <a:schemeClr val="tx1"/>
                          </a:solidFill>
                          <a:effectLst/>
                          <a:latin typeface="Calibri" panose="020F0502020204030204" pitchFamily="34" charset="0"/>
                          <a:cs typeface="Calibri" panose="020F0502020204030204" pitchFamily="34" charset="0"/>
                          <a:hlinkClick r:id="rId3"/>
                        </a:rPr>
                        <a:t>https://unsplash.com/photos/3V8xo5Gbusk</a:t>
                      </a:r>
                      <a:r>
                        <a:rPr lang="en-US" sz="900" b="0" i="0" u="none" strike="noStrike" dirty="0">
                          <a:solidFill>
                            <a:schemeClr val="tx1"/>
                          </a:solidFill>
                          <a:effectLst/>
                          <a:latin typeface="Calibri" panose="020F0502020204030204" pitchFamily="34" charset="0"/>
                          <a:cs typeface="Calibri" panose="020F0502020204030204" pitchFamily="34" charset="0"/>
                        </a:rPr>
                        <a:t> </a:t>
                      </a:r>
                      <a:r>
                        <a:rPr lang="en-US" sz="900" b="0" i="0" u="none" strike="noStrike" dirty="0">
                          <a:solidFill>
                            <a:schemeClr val="tx1"/>
                          </a:solidFill>
                          <a:effectLst/>
                          <a:latin typeface="Calibri" panose="020F0502020204030204" pitchFamily="34" charset="0"/>
                          <a:cs typeface="Calibri" panose="020F0502020204030204" pitchFamily="34" charset="0"/>
                          <a:hlinkClick r:id="rId3"/>
                        </a:rPr>
                        <a:t>https://unsplash.com/license</a:t>
                      </a:r>
                      <a:r>
                        <a:rPr lang="en-US" sz="900" b="0" i="0" u="none" strike="noStrike" dirty="0">
                          <a:solidFill>
                            <a:schemeClr val="tx1"/>
                          </a:solidFill>
                          <a:effectLst/>
                          <a:latin typeface="Calibri" panose="020F0502020204030204" pitchFamily="34" charset="0"/>
                          <a:cs typeface="Calibri" panose="020F0502020204030204" pitchFamily="34" charset="0"/>
                        </a:rPr>
                        <a:t> </a:t>
                      </a:r>
                    </a:p>
                  </a:txBody>
                  <a:tcPr marL="3493" marR="3493" marT="3492" marB="0" anchor="b">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4049998118"/>
                  </a:ext>
                </a:extLst>
              </a:tr>
              <a:tr h="326015">
                <a:tc>
                  <a:txBody>
                    <a:bodyPr/>
                    <a:lstStyle/>
                    <a:p>
                      <a:pPr algn="l" fontAlgn="b"/>
                      <a:r>
                        <a:rPr lang="en-US" sz="900" b="0" i="0" u="none" strike="noStrike" dirty="0">
                          <a:solidFill>
                            <a:schemeClr val="tx1"/>
                          </a:solidFill>
                          <a:effectLst/>
                          <a:latin typeface="Calibri"/>
                        </a:rPr>
                        <a:t>Slide 27</a:t>
                      </a:r>
                    </a:p>
                  </a:txBody>
                  <a:tcPr marL="3493" marR="3493" marT="3492" marB="0" anchor="b">
                    <a:lnL>
                      <a:noFill/>
                    </a:lnL>
                    <a:lnR>
                      <a:noFill/>
                    </a:lnR>
                    <a:lnT>
                      <a:noFill/>
                    </a:lnT>
                    <a:lnB>
                      <a:noFill/>
                    </a:lnB>
                    <a:lnTlToBr w="12700" cmpd="sng">
                      <a:noFill/>
                      <a:prstDash val="solid"/>
                    </a:lnTlToBr>
                    <a:lnBlToTr w="12700" cmpd="sng">
                      <a:noFill/>
                      <a:prstDash val="solid"/>
                    </a:lnBlToTr>
                    <a:noFill/>
                  </a:tcPr>
                </a:tc>
                <a:tc>
                  <a:txBody>
                    <a:bodyPr/>
                    <a:lstStyle/>
                    <a:p>
                      <a:pPr marL="0" marR="0" indent="0" algn="l" defTabSz="457200" rtl="0" eaLnBrk="1" fontAlgn="b" latinLnBrk="0" hangingPunct="1">
                        <a:lnSpc>
                          <a:spcPct val="100000"/>
                        </a:lnSpc>
                        <a:spcBef>
                          <a:spcPts val="0"/>
                        </a:spcBef>
                        <a:spcAft>
                          <a:spcPts val="0"/>
                        </a:spcAft>
                        <a:buClrTx/>
                        <a:buSzTx/>
                        <a:buFontTx/>
                        <a:buNone/>
                        <a:tabLst/>
                        <a:defRPr/>
                      </a:pPr>
                      <a:r>
                        <a:rPr lang="en-US" sz="900" b="0" i="0" u="none" strike="noStrike" dirty="0">
                          <a:solidFill>
                            <a:schemeClr val="tx1"/>
                          </a:solidFill>
                          <a:effectLst/>
                          <a:latin typeface="Calibri" panose="020F0502020204030204" pitchFamily="34" charset="0"/>
                          <a:cs typeface="Calibri" panose="020F0502020204030204" pitchFamily="34" charset="0"/>
                        </a:rPr>
                        <a:t>Photo Credit:  “Is there grey area here?” Carol VanHook </a:t>
                      </a:r>
                      <a:r>
                        <a:rPr lang="en-US" sz="900" b="0" i="0" u="none" strike="noStrike" dirty="0">
                          <a:solidFill>
                            <a:schemeClr val="tx1"/>
                          </a:solidFill>
                          <a:effectLst/>
                          <a:latin typeface="Calibri" panose="020F0502020204030204" pitchFamily="34" charset="0"/>
                          <a:cs typeface="Calibri" panose="020F0502020204030204" pitchFamily="34" charset="0"/>
                          <a:hlinkClick r:id="rId3"/>
                        </a:rPr>
                        <a:t>https://www.flickr.com/photos/librariesrock/6784435650</a:t>
                      </a:r>
                      <a:r>
                        <a:rPr lang="en-US" sz="900" b="0" i="0" u="none" strike="noStrike" dirty="0">
                          <a:solidFill>
                            <a:schemeClr val="tx1"/>
                          </a:solidFill>
                          <a:effectLst/>
                          <a:latin typeface="Calibri" panose="020F0502020204030204" pitchFamily="34" charset="0"/>
                          <a:cs typeface="Calibri" panose="020F0502020204030204" pitchFamily="34" charset="0"/>
                        </a:rPr>
                        <a:t> </a:t>
                      </a:r>
                      <a:r>
                        <a:rPr lang="en-US" sz="900" b="0" i="0" u="none" strike="noStrike" dirty="0">
                          <a:solidFill>
                            <a:schemeClr val="tx1"/>
                          </a:solidFill>
                          <a:effectLst/>
                          <a:latin typeface="Calibri" panose="020F0502020204030204" pitchFamily="34" charset="0"/>
                          <a:cs typeface="Calibri" panose="020F0502020204030204" pitchFamily="34" charset="0"/>
                          <a:hlinkClick r:id="rId3"/>
                        </a:rPr>
                        <a:t>https://creativecommons.org/licenses/by-nc-sa/2.0/</a:t>
                      </a:r>
                      <a:r>
                        <a:rPr lang="en-US" sz="900" b="0" i="0" u="none" strike="noStrike" dirty="0">
                          <a:solidFill>
                            <a:schemeClr val="tx1"/>
                          </a:solidFill>
                          <a:effectLst/>
                          <a:latin typeface="Calibri" panose="020F0502020204030204" pitchFamily="34" charset="0"/>
                          <a:cs typeface="Calibri" panose="020F0502020204030204" pitchFamily="34" charset="0"/>
                        </a:rPr>
                        <a:t> </a:t>
                      </a:r>
                    </a:p>
                  </a:txBody>
                  <a:tcPr marL="3493" marR="3493" marT="3492" marB="0" anchor="b">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583205443"/>
                  </a:ext>
                </a:extLst>
              </a:tr>
            </a:tbl>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1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b="1" u="sng"/>
              <a:t>Overview</a:t>
            </a:r>
            <a:endParaRPr/>
          </a:p>
        </p:txBody>
      </p:sp>
      <p:sp>
        <p:nvSpPr>
          <p:cNvPr id="115" name="Google Shape;115;p16"/>
          <p:cNvSpPr txBox="1">
            <a:spLocks noGrp="1"/>
          </p:cNvSpPr>
          <p:nvPr>
            <p:ph type="body" idx="1"/>
          </p:nvPr>
        </p:nvSpPr>
        <p:spPr>
          <a:xfrm>
            <a:off x="457200" y="1323975"/>
            <a:ext cx="8229600" cy="5289550"/>
          </a:xfrm>
          <a:prstGeom prst="rect">
            <a:avLst/>
          </a:prstGeom>
          <a:noFill/>
          <a:ln>
            <a:noFill/>
          </a:ln>
        </p:spPr>
        <p:txBody>
          <a:bodyPr spcFirstLastPara="1" wrap="square" lIns="91425" tIns="45700" rIns="91425" bIns="45700" anchor="t" anchorCtr="0">
            <a:noAutofit/>
          </a:bodyPr>
          <a:lstStyle/>
          <a:p>
            <a:pPr marL="342900" lvl="0" indent="-342900" algn="l" rtl="0">
              <a:spcBef>
                <a:spcPts val="0"/>
              </a:spcBef>
              <a:spcAft>
                <a:spcPts val="0"/>
              </a:spcAft>
              <a:buClr>
                <a:srgbClr val="000000"/>
              </a:buClr>
              <a:buSzPts val="3200"/>
              <a:buChar char="•"/>
            </a:pPr>
            <a:r>
              <a:rPr lang="en-US" b="1" dirty="0">
                <a:solidFill>
                  <a:srgbClr val="000000"/>
                </a:solidFill>
              </a:rPr>
              <a:t>Defining Community Psychology</a:t>
            </a:r>
            <a:endParaRPr b="1" dirty="0">
              <a:solidFill>
                <a:srgbClr val="000000"/>
              </a:solidFill>
            </a:endParaRPr>
          </a:p>
          <a:p>
            <a:pPr marL="742950" lvl="1" indent="-374650" algn="l" rtl="0">
              <a:spcBef>
                <a:spcPts val="640"/>
              </a:spcBef>
              <a:spcAft>
                <a:spcPts val="0"/>
              </a:spcAft>
              <a:buClr>
                <a:srgbClr val="000000"/>
              </a:buClr>
              <a:buSzPts val="3200"/>
              <a:buChar char="•"/>
            </a:pPr>
            <a:r>
              <a:rPr lang="en-US" sz="3200" b="1" dirty="0"/>
              <a:t>Approach</a:t>
            </a:r>
            <a:endParaRPr sz="3200" b="1" dirty="0"/>
          </a:p>
          <a:p>
            <a:pPr marL="742950" lvl="1" indent="-374650" algn="l" rtl="0">
              <a:spcBef>
                <a:spcPts val="640"/>
              </a:spcBef>
              <a:spcAft>
                <a:spcPts val="0"/>
              </a:spcAft>
              <a:buSzPts val="3200"/>
              <a:buChar char="•"/>
            </a:pPr>
            <a:r>
              <a:rPr lang="en-US" sz="3200" b="1" dirty="0"/>
              <a:t>Themes and values</a:t>
            </a:r>
            <a:endParaRPr sz="3200" b="1" dirty="0"/>
          </a:p>
          <a:p>
            <a:pPr marL="342900" lvl="0" indent="-342900" algn="l" rtl="0">
              <a:spcBef>
                <a:spcPts val="0"/>
              </a:spcBef>
              <a:spcAft>
                <a:spcPts val="0"/>
              </a:spcAft>
              <a:buClr>
                <a:srgbClr val="A5A5A5"/>
              </a:buClr>
              <a:buSzPts val="3200"/>
              <a:buChar char="•"/>
            </a:pPr>
            <a:r>
              <a:rPr lang="en-US" dirty="0">
                <a:solidFill>
                  <a:schemeClr val="tx1"/>
                </a:solidFill>
              </a:rPr>
              <a:t>Role of Prevention</a:t>
            </a:r>
            <a:endParaRPr sz="3200" dirty="0">
              <a:solidFill>
                <a:schemeClr val="tx1"/>
              </a:solidFill>
            </a:endParaRPr>
          </a:p>
          <a:p>
            <a:pPr marL="342900" lvl="0" indent="-342900" algn="l" rtl="0">
              <a:spcBef>
                <a:spcPts val="640"/>
              </a:spcBef>
              <a:spcAft>
                <a:spcPts val="0"/>
              </a:spcAft>
              <a:buClr>
                <a:srgbClr val="A5A5A5"/>
              </a:buClr>
              <a:buSzPts val="3200"/>
              <a:buFont typeface="Arial"/>
              <a:buChar char="•"/>
            </a:pPr>
            <a:r>
              <a:rPr lang="en-US" dirty="0">
                <a:solidFill>
                  <a:schemeClr val="tx1"/>
                </a:solidFill>
              </a:rPr>
              <a:t>A Social Justice Orientation</a:t>
            </a:r>
            <a:endParaRPr dirty="0">
              <a:solidFill>
                <a:schemeClr val="tx1"/>
              </a:solidFill>
            </a:endParaRPr>
          </a:p>
          <a:p>
            <a:pPr marL="342900" lvl="0" indent="-342900" algn="l" rtl="0">
              <a:spcBef>
                <a:spcPts val="640"/>
              </a:spcBef>
              <a:spcAft>
                <a:spcPts val="0"/>
              </a:spcAft>
              <a:buClr>
                <a:srgbClr val="A5A5A5"/>
              </a:buClr>
              <a:buSzPts val="3200"/>
              <a:buFont typeface="Arial"/>
              <a:buChar char="•"/>
            </a:pPr>
            <a:r>
              <a:rPr lang="en-US" dirty="0">
                <a:solidFill>
                  <a:schemeClr val="tx1"/>
                </a:solidFill>
              </a:rPr>
              <a:t>A Shift in Perspective: The Ecological Model</a:t>
            </a:r>
            <a:endParaRPr dirty="0">
              <a:solidFill>
                <a:schemeClr val="tx1"/>
              </a:solidFill>
            </a:endParaRPr>
          </a:p>
          <a:p>
            <a:pPr marL="342900" lvl="0" indent="-342900" algn="l" rtl="0">
              <a:spcBef>
                <a:spcPts val="640"/>
              </a:spcBef>
              <a:spcAft>
                <a:spcPts val="0"/>
              </a:spcAft>
              <a:buClr>
                <a:srgbClr val="A5A5A5"/>
              </a:buClr>
              <a:buSzPts val="3200"/>
              <a:buFont typeface="Arial"/>
              <a:buChar char="•"/>
            </a:pPr>
            <a:r>
              <a:rPr lang="en-US" dirty="0">
                <a:solidFill>
                  <a:schemeClr val="tx1"/>
                </a:solidFill>
              </a:rPr>
              <a:t>The Science of Community Psychology</a:t>
            </a:r>
            <a:endParaRPr dirty="0">
              <a:solidFill>
                <a:schemeClr val="tx1"/>
              </a:solidFill>
            </a:endParaRPr>
          </a:p>
          <a:p>
            <a:pPr marL="0" lvl="0" indent="0" algn="l" rtl="0">
              <a:spcBef>
                <a:spcPts val="640"/>
              </a:spcBef>
              <a:spcAft>
                <a:spcPts val="0"/>
              </a:spcAft>
              <a:buClr>
                <a:schemeClr val="dk1"/>
              </a:buClr>
              <a:buSzPts val="3200"/>
              <a:buFont typeface="Arial"/>
              <a:buNone/>
            </a:pPr>
            <a:endParaRPr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1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1100"/>
              <a:buFont typeface="Arial"/>
              <a:buNone/>
            </a:pPr>
            <a:r>
              <a:rPr lang="en-US" b="1" u="sng"/>
              <a:t>Defining Community Psychology</a:t>
            </a:r>
            <a:endParaRPr/>
          </a:p>
        </p:txBody>
      </p:sp>
      <p:sp>
        <p:nvSpPr>
          <p:cNvPr id="122" name="Google Shape;122;p17"/>
          <p:cNvSpPr txBox="1">
            <a:spLocks noGrp="1"/>
          </p:cNvSpPr>
          <p:nvPr>
            <p:ph type="body" idx="1"/>
          </p:nvPr>
        </p:nvSpPr>
        <p:spPr>
          <a:xfrm>
            <a:off x="457200" y="1323975"/>
            <a:ext cx="8229600" cy="5289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000000"/>
              </a:buClr>
              <a:buSzPts val="3200"/>
              <a:buNone/>
            </a:pPr>
            <a:r>
              <a:rPr lang="en-US" b="1" dirty="0"/>
              <a:t>Community Psychology</a:t>
            </a:r>
            <a:r>
              <a:rPr lang="en-US" dirty="0"/>
              <a:t>: the branch of psychology that approaches individual- and community-level problems by examining the relationship between an individual and context/environment</a:t>
            </a:r>
            <a:endParaRPr dirty="0">
              <a:solidFill>
                <a:srgbClr val="A5A5A5"/>
              </a:solidFill>
            </a:endParaRPr>
          </a:p>
          <a:p>
            <a:pPr marL="0" lvl="0" indent="0" algn="l" rtl="0">
              <a:spcBef>
                <a:spcPts val="640"/>
              </a:spcBef>
              <a:spcAft>
                <a:spcPts val="0"/>
              </a:spcAft>
              <a:buClr>
                <a:schemeClr val="dk1"/>
              </a:buClr>
              <a:buSzPts val="3200"/>
              <a:buFont typeface="Arial"/>
              <a:buNone/>
            </a:pPr>
            <a:endParaRPr dirty="0"/>
          </a:p>
        </p:txBody>
      </p:sp>
      <p:pic>
        <p:nvPicPr>
          <p:cNvPr id="123" name="Google Shape;123;p17"/>
          <p:cNvPicPr preferRelativeResize="0"/>
          <p:nvPr/>
        </p:nvPicPr>
        <p:blipFill>
          <a:blip r:embed="rId3">
            <a:alphaModFix/>
          </a:blip>
          <a:stretch>
            <a:fillRect/>
          </a:stretch>
        </p:blipFill>
        <p:spPr>
          <a:xfrm>
            <a:off x="1793725" y="3966300"/>
            <a:ext cx="5556540" cy="264727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18"/>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SzPts val="1100"/>
              <a:buNone/>
            </a:pPr>
            <a:r>
              <a:rPr lang="en-US" sz="3600" b="1" u="sng" dirty="0"/>
              <a:t>Defining Community Psychology, cont.</a:t>
            </a:r>
            <a:endParaRPr sz="3600" dirty="0"/>
          </a:p>
        </p:txBody>
      </p:sp>
      <p:sp>
        <p:nvSpPr>
          <p:cNvPr id="130" name="Google Shape;130;p18"/>
          <p:cNvSpPr txBox="1">
            <a:spLocks noGrp="1"/>
          </p:cNvSpPr>
          <p:nvPr>
            <p:ph type="body" idx="1"/>
          </p:nvPr>
        </p:nvSpPr>
        <p:spPr>
          <a:xfrm>
            <a:off x="457200" y="1323975"/>
            <a:ext cx="8229600" cy="5289600"/>
          </a:xfrm>
          <a:prstGeom prst="rect">
            <a:avLst/>
          </a:prstGeom>
          <a:noFill/>
          <a:ln>
            <a:noFill/>
          </a:ln>
        </p:spPr>
        <p:txBody>
          <a:bodyPr spcFirstLastPara="1" wrap="square" lIns="91425" tIns="45700" rIns="91425" bIns="45700" anchor="t" anchorCtr="0">
            <a:noAutofit/>
          </a:bodyPr>
          <a:lstStyle/>
          <a:p>
            <a:pPr marL="342900" lvl="0" indent="-342900" algn="l" rtl="0">
              <a:spcBef>
                <a:spcPts val="0"/>
              </a:spcBef>
              <a:spcAft>
                <a:spcPts val="0"/>
              </a:spcAft>
              <a:buClr>
                <a:srgbClr val="000000"/>
              </a:buClr>
              <a:buSzPts val="3200"/>
              <a:buChar char="•"/>
            </a:pPr>
            <a:r>
              <a:rPr lang="en-US" b="1" dirty="0"/>
              <a:t>Important Themes</a:t>
            </a:r>
            <a:r>
              <a:rPr lang="en-US" dirty="0"/>
              <a:t>: prevention, social justice, ecological understanding</a:t>
            </a:r>
            <a:endParaRPr dirty="0"/>
          </a:p>
          <a:p>
            <a:pPr marL="342900" lvl="0" indent="-342900" algn="l" rtl="0">
              <a:spcBef>
                <a:spcPts val="0"/>
              </a:spcBef>
              <a:spcAft>
                <a:spcPts val="0"/>
              </a:spcAft>
              <a:buClr>
                <a:srgbClr val="000000"/>
              </a:buClr>
              <a:buSzPts val="3200"/>
              <a:buChar char="•"/>
            </a:pPr>
            <a:r>
              <a:rPr lang="en-US" b="1" dirty="0"/>
              <a:t>Important Principles</a:t>
            </a:r>
            <a:r>
              <a:rPr lang="en-US" dirty="0"/>
              <a:t>: respect for diversity, collaboration, sense of community, policy change, and empowerment</a:t>
            </a:r>
            <a:endParaRPr b="1" dirty="0"/>
          </a:p>
          <a:p>
            <a:pPr marL="0" lvl="0" indent="0" algn="l" rtl="0">
              <a:spcBef>
                <a:spcPts val="640"/>
              </a:spcBef>
              <a:spcAft>
                <a:spcPts val="0"/>
              </a:spcAft>
              <a:buClr>
                <a:schemeClr val="dk1"/>
              </a:buClr>
              <a:buSzPts val="3200"/>
              <a:buFont typeface="Arial"/>
              <a:buNone/>
            </a:pPr>
            <a:endParaRPr dirty="0"/>
          </a:p>
        </p:txBody>
      </p:sp>
      <p:pic>
        <p:nvPicPr>
          <p:cNvPr id="131" name="Google Shape;131;p18"/>
          <p:cNvPicPr preferRelativeResize="0"/>
          <p:nvPr/>
        </p:nvPicPr>
        <p:blipFill>
          <a:blip r:embed="rId3">
            <a:alphaModFix/>
          </a:blip>
          <a:stretch>
            <a:fillRect/>
          </a:stretch>
        </p:blipFill>
        <p:spPr>
          <a:xfrm>
            <a:off x="1862925" y="3890900"/>
            <a:ext cx="5418149" cy="2722674"/>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19"/>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b="1" u="sng"/>
              <a:t>Overview</a:t>
            </a:r>
            <a:endParaRPr/>
          </a:p>
        </p:txBody>
      </p:sp>
      <p:sp>
        <p:nvSpPr>
          <p:cNvPr id="138" name="Google Shape;138;p19"/>
          <p:cNvSpPr txBox="1">
            <a:spLocks noGrp="1"/>
          </p:cNvSpPr>
          <p:nvPr>
            <p:ph type="body" idx="1"/>
          </p:nvPr>
        </p:nvSpPr>
        <p:spPr>
          <a:xfrm>
            <a:off x="457200" y="1323975"/>
            <a:ext cx="8229600" cy="5289600"/>
          </a:xfrm>
          <a:prstGeom prst="rect">
            <a:avLst/>
          </a:prstGeom>
          <a:noFill/>
          <a:ln>
            <a:noFill/>
          </a:ln>
        </p:spPr>
        <p:txBody>
          <a:bodyPr spcFirstLastPara="1" wrap="square" lIns="91425" tIns="45700" rIns="91425" bIns="45700" anchor="t" anchorCtr="0">
            <a:noAutofit/>
          </a:bodyPr>
          <a:lstStyle/>
          <a:p>
            <a:pPr marL="342900" lvl="0" indent="-342900" algn="l" rtl="0">
              <a:spcBef>
                <a:spcPts val="0"/>
              </a:spcBef>
              <a:spcAft>
                <a:spcPts val="0"/>
              </a:spcAft>
              <a:buClr>
                <a:srgbClr val="A5A5A5"/>
              </a:buClr>
              <a:buSzPts val="3200"/>
              <a:buChar char="•"/>
            </a:pPr>
            <a:r>
              <a:rPr lang="en-US">
                <a:solidFill>
                  <a:srgbClr val="A5A5A5"/>
                </a:solidFill>
              </a:rPr>
              <a:t>Defining Community Psychology</a:t>
            </a:r>
            <a:endParaRPr>
              <a:solidFill>
                <a:srgbClr val="A5A5A5"/>
              </a:solidFill>
            </a:endParaRPr>
          </a:p>
          <a:p>
            <a:pPr marL="342900" lvl="0" indent="-342900" algn="l" rtl="0">
              <a:spcBef>
                <a:spcPts val="0"/>
              </a:spcBef>
              <a:spcAft>
                <a:spcPts val="0"/>
              </a:spcAft>
              <a:buClr>
                <a:schemeClr val="dk1"/>
              </a:buClr>
              <a:buSzPts val="3200"/>
              <a:buFont typeface="Arial"/>
              <a:buChar char="•"/>
            </a:pPr>
            <a:r>
              <a:rPr lang="en-US" b="1"/>
              <a:t>Role of Prevention</a:t>
            </a:r>
            <a:endParaRPr/>
          </a:p>
          <a:p>
            <a:pPr marL="742950" lvl="1" indent="-285750" algn="l" rtl="0">
              <a:spcBef>
                <a:spcPts val="640"/>
              </a:spcBef>
              <a:spcAft>
                <a:spcPts val="0"/>
              </a:spcAft>
              <a:buClr>
                <a:schemeClr val="dk1"/>
              </a:buClr>
              <a:buSzPts val="3200"/>
              <a:buChar char="•"/>
            </a:pPr>
            <a:r>
              <a:rPr lang="en-US" sz="3200" b="1"/>
              <a:t>Focus on prevention</a:t>
            </a:r>
            <a:endParaRPr sz="3200" b="1"/>
          </a:p>
          <a:p>
            <a:pPr marL="742950" lvl="1" indent="-285750" algn="l" rtl="0">
              <a:spcBef>
                <a:spcPts val="640"/>
              </a:spcBef>
              <a:spcAft>
                <a:spcPts val="0"/>
              </a:spcAft>
              <a:buSzPts val="3200"/>
              <a:buChar char="•"/>
            </a:pPr>
            <a:r>
              <a:rPr lang="en-US" sz="3200" b="1"/>
              <a:t>First-order change</a:t>
            </a:r>
            <a:endParaRPr sz="3200" b="1"/>
          </a:p>
          <a:p>
            <a:pPr marL="742950" lvl="1" indent="-285750" algn="l" rtl="0">
              <a:spcBef>
                <a:spcPts val="640"/>
              </a:spcBef>
              <a:spcAft>
                <a:spcPts val="0"/>
              </a:spcAft>
              <a:buSzPts val="3200"/>
              <a:buChar char="•"/>
            </a:pPr>
            <a:r>
              <a:rPr lang="en-US" sz="3200" b="1"/>
              <a:t>Second-order change</a:t>
            </a:r>
            <a:endParaRPr sz="3200" b="1"/>
          </a:p>
          <a:p>
            <a:pPr marL="342900" lvl="0" indent="-342900" algn="l" rtl="0">
              <a:spcBef>
                <a:spcPts val="640"/>
              </a:spcBef>
              <a:spcAft>
                <a:spcPts val="0"/>
              </a:spcAft>
              <a:buClr>
                <a:srgbClr val="A5A5A5"/>
              </a:buClr>
              <a:buSzPts val="3200"/>
              <a:buFont typeface="Arial"/>
              <a:buChar char="•"/>
            </a:pPr>
            <a:r>
              <a:rPr lang="en-US">
                <a:solidFill>
                  <a:srgbClr val="A5A5A5"/>
                </a:solidFill>
              </a:rPr>
              <a:t>A Social Justice Orientation</a:t>
            </a:r>
            <a:endParaRPr>
              <a:solidFill>
                <a:srgbClr val="A5A5A5"/>
              </a:solidFill>
            </a:endParaRPr>
          </a:p>
          <a:p>
            <a:pPr marL="342900" lvl="0" indent="-342900" algn="l" rtl="0">
              <a:spcBef>
                <a:spcPts val="640"/>
              </a:spcBef>
              <a:spcAft>
                <a:spcPts val="0"/>
              </a:spcAft>
              <a:buClr>
                <a:srgbClr val="A5A5A5"/>
              </a:buClr>
              <a:buSzPts val="3200"/>
              <a:buFont typeface="Arial"/>
              <a:buChar char="•"/>
            </a:pPr>
            <a:r>
              <a:rPr lang="en-US">
                <a:solidFill>
                  <a:srgbClr val="A5A5A5"/>
                </a:solidFill>
              </a:rPr>
              <a:t>A Shift in Perspective: The Ecological Model</a:t>
            </a:r>
            <a:endParaRPr>
              <a:solidFill>
                <a:srgbClr val="A5A5A5"/>
              </a:solidFill>
            </a:endParaRPr>
          </a:p>
          <a:p>
            <a:pPr marL="342900" lvl="0" indent="-342900" algn="l" rtl="0">
              <a:spcBef>
                <a:spcPts val="640"/>
              </a:spcBef>
              <a:spcAft>
                <a:spcPts val="0"/>
              </a:spcAft>
              <a:buClr>
                <a:srgbClr val="A5A5A5"/>
              </a:buClr>
              <a:buSzPts val="3200"/>
              <a:buFont typeface="Arial"/>
              <a:buChar char="•"/>
            </a:pPr>
            <a:r>
              <a:rPr lang="en-US">
                <a:solidFill>
                  <a:srgbClr val="A5A5A5"/>
                </a:solidFill>
              </a:rPr>
              <a:t>The Science of Community Psychology</a:t>
            </a:r>
            <a:endParaRPr>
              <a:solidFill>
                <a:srgbClr val="A5A5A5"/>
              </a:solidFill>
            </a:endParaRPr>
          </a:p>
          <a:p>
            <a:pPr marL="0" lvl="0" indent="0" algn="l" rtl="0">
              <a:spcBef>
                <a:spcPts val="640"/>
              </a:spcBef>
              <a:spcAft>
                <a:spcPts val="0"/>
              </a:spcAft>
              <a:buClr>
                <a:schemeClr val="dk1"/>
              </a:buClr>
              <a:buSzPts val="3200"/>
              <a:buFont typeface="Arial"/>
              <a:buNone/>
            </a:pP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20"/>
          <p:cNvSpPr txBox="1">
            <a:spLocks noGrp="1"/>
          </p:cNvSpPr>
          <p:nvPr>
            <p:ph type="body" idx="1"/>
          </p:nvPr>
        </p:nvSpPr>
        <p:spPr>
          <a:xfrm>
            <a:off x="457200" y="1323975"/>
            <a:ext cx="8229600" cy="5289600"/>
          </a:xfrm>
          <a:prstGeom prst="rect">
            <a:avLst/>
          </a:prstGeom>
          <a:noFill/>
          <a:ln>
            <a:noFill/>
          </a:ln>
        </p:spPr>
        <p:txBody>
          <a:bodyPr spcFirstLastPara="1" wrap="square" lIns="91425" tIns="45700" rIns="91425" bIns="45700" anchor="t" anchorCtr="0">
            <a:noAutofit/>
          </a:bodyPr>
          <a:lstStyle/>
          <a:p>
            <a:pPr marL="457200" lvl="0" indent="-431800" algn="l" rtl="0">
              <a:spcBef>
                <a:spcPts val="0"/>
              </a:spcBef>
              <a:spcAft>
                <a:spcPts val="0"/>
              </a:spcAft>
              <a:buSzPts val="3200"/>
              <a:buChar char="•"/>
            </a:pPr>
            <a:r>
              <a:rPr lang="en-US" b="1"/>
              <a:t>Focus on prevention</a:t>
            </a:r>
            <a:r>
              <a:rPr lang="en-US"/>
              <a:t>, rather than treatment of social and psychological problems</a:t>
            </a:r>
            <a:endParaRPr/>
          </a:p>
          <a:p>
            <a:pPr marL="914400" lvl="1" indent="-431800" algn="l" rtl="0">
              <a:spcBef>
                <a:spcPts val="0"/>
              </a:spcBef>
              <a:spcAft>
                <a:spcPts val="0"/>
              </a:spcAft>
              <a:buSzPts val="3200"/>
              <a:buChar char="○"/>
            </a:pPr>
            <a:r>
              <a:rPr lang="en-US" sz="3200"/>
              <a:t>Boosting individual skills</a:t>
            </a:r>
            <a:endParaRPr sz="3200"/>
          </a:p>
          <a:p>
            <a:pPr marL="914400" lvl="1" indent="-431800" algn="l" rtl="0">
              <a:spcBef>
                <a:spcPts val="0"/>
              </a:spcBef>
              <a:spcAft>
                <a:spcPts val="0"/>
              </a:spcAft>
              <a:buSzPts val="3200"/>
              <a:buChar char="○"/>
            </a:pPr>
            <a:r>
              <a:rPr lang="en-US" sz="3200"/>
              <a:t>Engaging in environmental change (e.g., policy work)  </a:t>
            </a:r>
            <a:endParaRPr sz="3200"/>
          </a:p>
          <a:p>
            <a:pPr marL="0" lvl="0" indent="0" algn="l" rtl="0">
              <a:spcBef>
                <a:spcPts val="0"/>
              </a:spcBef>
              <a:spcAft>
                <a:spcPts val="0"/>
              </a:spcAft>
              <a:buNone/>
            </a:pPr>
            <a:endParaRPr/>
          </a:p>
          <a:p>
            <a:pPr marL="0" lvl="0" indent="0" algn="l" rtl="0">
              <a:spcBef>
                <a:spcPts val="640"/>
              </a:spcBef>
              <a:spcAft>
                <a:spcPts val="0"/>
              </a:spcAft>
              <a:buClr>
                <a:schemeClr val="dk1"/>
              </a:buClr>
              <a:buSzPts val="3200"/>
              <a:buFont typeface="Arial"/>
              <a:buNone/>
            </a:pPr>
            <a:endParaRPr/>
          </a:p>
        </p:txBody>
      </p:sp>
      <p:sp>
        <p:nvSpPr>
          <p:cNvPr id="145" name="Google Shape;145;p20"/>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1100"/>
              <a:buFont typeface="Arial"/>
              <a:buNone/>
            </a:pPr>
            <a:r>
              <a:rPr lang="en-US" b="1" u="sng"/>
              <a:t>Role of Prevention</a:t>
            </a:r>
            <a:endParaRPr/>
          </a:p>
        </p:txBody>
      </p:sp>
      <p:pic>
        <p:nvPicPr>
          <p:cNvPr id="146" name="Google Shape;146;p20"/>
          <p:cNvPicPr preferRelativeResize="0"/>
          <p:nvPr/>
        </p:nvPicPr>
        <p:blipFill rotWithShape="1">
          <a:blip r:embed="rId3">
            <a:alphaModFix/>
          </a:blip>
          <a:srcRect/>
          <a:stretch/>
        </p:blipFill>
        <p:spPr>
          <a:xfrm>
            <a:off x="2495757" y="3968775"/>
            <a:ext cx="4536811" cy="258806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21"/>
          <p:cNvSpPr txBox="1">
            <a:spLocks noGrp="1"/>
          </p:cNvSpPr>
          <p:nvPr>
            <p:ph type="body" idx="1"/>
          </p:nvPr>
        </p:nvSpPr>
        <p:spPr>
          <a:xfrm>
            <a:off x="457200" y="1323975"/>
            <a:ext cx="7710900" cy="5289600"/>
          </a:xfrm>
          <a:prstGeom prst="rect">
            <a:avLst/>
          </a:prstGeom>
          <a:noFill/>
          <a:ln>
            <a:noFill/>
          </a:ln>
        </p:spPr>
        <p:txBody>
          <a:bodyPr spcFirstLastPara="1" wrap="square" lIns="91425" tIns="45700" rIns="91425" bIns="45700" anchor="t" anchorCtr="0">
            <a:noAutofit/>
          </a:bodyPr>
          <a:lstStyle/>
          <a:p>
            <a:pPr marL="457200" lvl="0" indent="-431800" algn="l" rtl="0">
              <a:spcBef>
                <a:spcPts val="0"/>
              </a:spcBef>
              <a:spcAft>
                <a:spcPts val="0"/>
              </a:spcAft>
              <a:buSzPts val="3200"/>
              <a:buChar char="•"/>
            </a:pPr>
            <a:r>
              <a:rPr lang="en-US"/>
              <a:t>Surface change (i.e., direct intervention with an individual) to create short-term improvements of social and psychological problems</a:t>
            </a:r>
            <a:endParaRPr/>
          </a:p>
          <a:p>
            <a:pPr marL="914400" lvl="1" indent="-431800" algn="l" rtl="0">
              <a:spcBef>
                <a:spcPts val="0"/>
              </a:spcBef>
              <a:spcAft>
                <a:spcPts val="0"/>
              </a:spcAft>
              <a:buSzPts val="3200"/>
              <a:buChar char="○"/>
            </a:pPr>
            <a:r>
              <a:rPr lang="en-US" sz="3200"/>
              <a:t>Does not change the context/environment</a:t>
            </a:r>
            <a:endParaRPr/>
          </a:p>
          <a:p>
            <a:pPr marL="457200" lvl="0" indent="-431800" algn="l" rtl="0">
              <a:spcBef>
                <a:spcPts val="0"/>
              </a:spcBef>
              <a:spcAft>
                <a:spcPts val="0"/>
              </a:spcAft>
              <a:buSzPts val="3200"/>
              <a:buChar char="•"/>
            </a:pPr>
            <a:r>
              <a:rPr lang="en-US" b="1"/>
              <a:t>Individualistic perspective</a:t>
            </a:r>
            <a:endParaRPr/>
          </a:p>
        </p:txBody>
      </p:sp>
      <p:sp>
        <p:nvSpPr>
          <p:cNvPr id="153" name="Google Shape;153;p2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SzPts val="1100"/>
              <a:buNone/>
            </a:pPr>
            <a:r>
              <a:rPr lang="en-US" b="1" u="sng"/>
              <a:t>First-Order Change</a:t>
            </a:r>
            <a:endParaRPr/>
          </a:p>
        </p:txBody>
      </p:sp>
      <p:pic>
        <p:nvPicPr>
          <p:cNvPr id="154" name="Google Shape;154;p21"/>
          <p:cNvPicPr preferRelativeResize="0"/>
          <p:nvPr/>
        </p:nvPicPr>
        <p:blipFill>
          <a:blip r:embed="rId3">
            <a:alphaModFix/>
          </a:blip>
          <a:stretch>
            <a:fillRect/>
          </a:stretch>
        </p:blipFill>
        <p:spPr>
          <a:xfrm>
            <a:off x="6937450" y="3009325"/>
            <a:ext cx="1749351" cy="36042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1_Office Theme">
  <a:themeElements>
    <a:clrScheme name="Custom 3">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8000"/>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8B7C01A907CDC4C97236A2106A1EF25" ma:contentTypeVersion="10" ma:contentTypeDescription="Create a new document." ma:contentTypeScope="" ma:versionID="552de1a62d0cdf1a7bdb86cda4fb829f">
  <xsd:schema xmlns:xsd="http://www.w3.org/2001/XMLSchema" xmlns:xs="http://www.w3.org/2001/XMLSchema" xmlns:p="http://schemas.microsoft.com/office/2006/metadata/properties" xmlns:ns2="0f671927-d1a9-406b-b7bd-3f103b08663b" xmlns:ns3="d6688f25-41d9-4160-a082-7d1393b5a9cf" targetNamespace="http://schemas.microsoft.com/office/2006/metadata/properties" ma:root="true" ma:fieldsID="41c9ce8d61d33b699c68ceb8423ed578" ns2:_="" ns3:_="">
    <xsd:import namespace="0f671927-d1a9-406b-b7bd-3f103b08663b"/>
    <xsd:import namespace="d6688f25-41d9-4160-a082-7d1393b5a9cf"/>
    <xsd:element name="properties">
      <xsd:complexType>
        <xsd:sequence>
          <xsd:element name="documentManagement">
            <xsd:complexType>
              <xsd:all>
                <xsd:element ref="ns2:MediaServiceMetadata" minOccurs="0"/>
                <xsd:element ref="ns2:MediaServiceFastMetadata" minOccurs="0"/>
                <xsd:element ref="ns2:lcf76f155ced4ddcb4097134ff3c332f" minOccurs="0"/>
                <xsd:element ref="ns3:TaxCatchAll" minOccurs="0"/>
                <xsd:element ref="ns2:MediaServiceGenerationTime" minOccurs="0"/>
                <xsd:element ref="ns2:MediaServiceEventHashCode" minOccurs="0"/>
                <xsd:element ref="ns2:MediaServiceOCR" minOccurs="0"/>
                <xsd:element ref="ns2:MediaServiceDateTake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f671927-d1a9-406b-b7bd-3f103b08663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1" nillable="true" ma:taxonomy="true" ma:internalName="lcf76f155ced4ddcb4097134ff3c332f" ma:taxonomyFieldName="MediaServiceImageTags" ma:displayName="Image Tags" ma:readOnly="false" ma:fieldId="{5cf76f15-5ced-4ddc-b409-7134ff3c332f}" ma:taxonomyMulti="true" ma:sspId="ec0fbcf8-0bcd-4969-b2f0-8aed0e292d54" ma:termSetId="09814cd3-568e-fe90-9814-8d621ff8fb84" ma:anchorId="fba54fb3-c3e1-fe81-a776-ca4b69148c4d" ma:open="true" ma:isKeyword="false">
      <xsd:complexType>
        <xsd:sequence>
          <xsd:element ref="pc:Terms" minOccurs="0" maxOccurs="1"/>
        </xsd:sequence>
      </xsd:complex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DateTaken" ma:index="16" nillable="true" ma:displayName="MediaServiceDateTaken" ma:hidden="true" ma:indexed="true" ma:internalName="MediaServiceDateTaken"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d6688f25-41d9-4160-a082-7d1393b5a9cf" elementFormDefault="qualified">
    <xsd:import namespace="http://schemas.microsoft.com/office/2006/documentManagement/types"/>
    <xsd:import namespace="http://schemas.microsoft.com/office/infopath/2007/PartnerControls"/>
    <xsd:element name="TaxCatchAll" ma:index="12" nillable="true" ma:displayName="Taxonomy Catch All Column" ma:hidden="true" ma:list="{9fd51729-1cdb-45fd-a96e-59904bcc5588}" ma:internalName="TaxCatchAll" ma:showField="CatchAllData" ma:web="d6688f25-41d9-4160-a082-7d1393b5a9c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0f671927-d1a9-406b-b7bd-3f103b08663b">
      <Terms xmlns="http://schemas.microsoft.com/office/infopath/2007/PartnerControls"/>
    </lcf76f155ced4ddcb4097134ff3c332f>
    <TaxCatchAll xmlns="d6688f25-41d9-4160-a082-7d1393b5a9cf" xsi:nil="true"/>
  </documentManagement>
</p:properties>
</file>

<file path=customXml/itemProps1.xml><?xml version="1.0" encoding="utf-8"?>
<ds:datastoreItem xmlns:ds="http://schemas.openxmlformats.org/officeDocument/2006/customXml" ds:itemID="{B707872E-BBCE-4F27-AC28-78752EA71D55}"/>
</file>

<file path=customXml/itemProps2.xml><?xml version="1.0" encoding="utf-8"?>
<ds:datastoreItem xmlns:ds="http://schemas.openxmlformats.org/officeDocument/2006/customXml" ds:itemID="{C7B6CF18-9061-4D9E-A3C7-F4E4D98AAC86}"/>
</file>

<file path=customXml/itemProps3.xml><?xml version="1.0" encoding="utf-8"?>
<ds:datastoreItem xmlns:ds="http://schemas.openxmlformats.org/officeDocument/2006/customXml" ds:itemID="{CD7AFB77-7379-44FB-8215-6BA8A2D45343}"/>
</file>

<file path=docProps/app.xml><?xml version="1.0" encoding="utf-8"?>
<Properties xmlns="http://schemas.openxmlformats.org/officeDocument/2006/extended-properties" xmlns:vt="http://schemas.openxmlformats.org/officeDocument/2006/docPropsVTypes">
  <TotalTime>1755</TotalTime>
  <Words>5901</Words>
  <Application>Microsoft Office PowerPoint</Application>
  <PresentationFormat>On-screen Show (4:3)</PresentationFormat>
  <Paragraphs>477</Paragraphs>
  <Slides>30</Slides>
  <Notes>30</Notes>
  <HiddenSlides>0</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1</vt:i4>
      </vt:variant>
      <vt:variant>
        <vt:lpstr>Slide Titles</vt:lpstr>
      </vt:variant>
      <vt:variant>
        <vt:i4>30</vt:i4>
      </vt:variant>
    </vt:vector>
  </HeadingPairs>
  <TitlesOfParts>
    <vt:vector size="36" baseType="lpstr">
      <vt:lpstr>Arial</vt:lpstr>
      <vt:lpstr>Calibri</vt:lpstr>
      <vt:lpstr>Noto Sans Symbols</vt:lpstr>
      <vt:lpstr>Times New Roman</vt:lpstr>
      <vt:lpstr>1_Office Theme</vt:lpstr>
      <vt:lpstr>Document</vt:lpstr>
      <vt:lpstr>Introduction to Community Psychology</vt:lpstr>
      <vt:lpstr>Learning Objectives</vt:lpstr>
      <vt:lpstr>Warm Up Activity: My Community</vt:lpstr>
      <vt:lpstr>Overview</vt:lpstr>
      <vt:lpstr>Defining Community Psychology</vt:lpstr>
      <vt:lpstr>Defining Community Psychology, cont.</vt:lpstr>
      <vt:lpstr>Overview</vt:lpstr>
      <vt:lpstr>Role of Prevention</vt:lpstr>
      <vt:lpstr>First-Order Change</vt:lpstr>
      <vt:lpstr>Second-Order Change</vt:lpstr>
      <vt:lpstr>Activity: Creating Change!</vt:lpstr>
      <vt:lpstr>Activity: Creating Change! cont.</vt:lpstr>
      <vt:lpstr>CAT: The Muddiest Point</vt:lpstr>
      <vt:lpstr>Overview</vt:lpstr>
      <vt:lpstr>Social Justice Orientation</vt:lpstr>
      <vt:lpstr>SJO (Social Justice Orientation) Activity: </vt:lpstr>
      <vt:lpstr>SJO (Social Justice Orientation) Activity cont.: </vt:lpstr>
      <vt:lpstr>Overview</vt:lpstr>
      <vt:lpstr>The Ecological Theory</vt:lpstr>
      <vt:lpstr>Ecological Theory Principles </vt:lpstr>
      <vt:lpstr>Advocacy Self-Assessment Tool </vt:lpstr>
      <vt:lpstr>Advocacy Self-Assessment Tool cont. </vt:lpstr>
      <vt:lpstr>Advocacy Self-Assessment Tool </vt:lpstr>
      <vt:lpstr>Advocacy Self-Assessment Tool </vt:lpstr>
      <vt:lpstr>Overview</vt:lpstr>
      <vt:lpstr>Research Methods </vt:lpstr>
      <vt:lpstr>Types of Research </vt:lpstr>
      <vt:lpstr>CAT: The One-Minute Paper</vt:lpstr>
      <vt:lpstr>Additional Outside Resources</vt:lpstr>
      <vt:lpstr>Photo Attribution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Community Psychology</dc:title>
  <dc:creator>NOBA Psychology</dc:creator>
  <cp:revision>29</cp:revision>
  <dcterms:modified xsi:type="dcterms:W3CDTF">2020-03-16T16:57:38Z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0x010100C8B7C01A907CDC4C97236A2106A1EF25</vt:lpwstr>
  </property>
</Properties>
</file>